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sldIdLst>
    <p:sldId id="437" r:id="rId2"/>
    <p:sldId id="440" r:id="rId3"/>
    <p:sldId id="439" r:id="rId4"/>
    <p:sldId id="384" r:id="rId5"/>
    <p:sldId id="385" r:id="rId6"/>
    <p:sldId id="394" r:id="rId7"/>
    <p:sldId id="387" r:id="rId8"/>
    <p:sldId id="443" r:id="rId9"/>
    <p:sldId id="395" r:id="rId10"/>
    <p:sldId id="438" r:id="rId11"/>
    <p:sldId id="454" r:id="rId12"/>
    <p:sldId id="455" r:id="rId13"/>
    <p:sldId id="456" r:id="rId14"/>
    <p:sldId id="457" r:id="rId15"/>
    <p:sldId id="458" r:id="rId16"/>
    <p:sldId id="459" r:id="rId17"/>
    <p:sldId id="460" r:id="rId18"/>
    <p:sldId id="465" r:id="rId19"/>
    <p:sldId id="461" r:id="rId20"/>
    <p:sldId id="462" r:id="rId21"/>
    <p:sldId id="463" r:id="rId22"/>
    <p:sldId id="464" r:id="rId23"/>
    <p:sldId id="441" r:id="rId24"/>
    <p:sldId id="444" r:id="rId25"/>
    <p:sldId id="397" r:id="rId26"/>
    <p:sldId id="403" r:id="rId27"/>
    <p:sldId id="402" r:id="rId28"/>
    <p:sldId id="404" r:id="rId29"/>
    <p:sldId id="408" r:id="rId30"/>
    <p:sldId id="399" r:id="rId31"/>
    <p:sldId id="406" r:id="rId32"/>
    <p:sldId id="400" r:id="rId33"/>
    <p:sldId id="401" r:id="rId34"/>
    <p:sldId id="405" r:id="rId35"/>
    <p:sldId id="407" r:id="rId36"/>
    <p:sldId id="409" r:id="rId37"/>
    <p:sldId id="410" r:id="rId38"/>
    <p:sldId id="411" r:id="rId39"/>
    <p:sldId id="412" r:id="rId40"/>
    <p:sldId id="415" r:id="rId41"/>
    <p:sldId id="416" r:id="rId42"/>
    <p:sldId id="417" r:id="rId43"/>
    <p:sldId id="418" r:id="rId44"/>
    <p:sldId id="419" r:id="rId45"/>
    <p:sldId id="420" r:id="rId46"/>
    <p:sldId id="421" r:id="rId47"/>
    <p:sldId id="422" r:id="rId48"/>
    <p:sldId id="423" r:id="rId49"/>
    <p:sldId id="424" r:id="rId50"/>
    <p:sldId id="425" r:id="rId51"/>
    <p:sldId id="426" r:id="rId52"/>
    <p:sldId id="427" r:id="rId53"/>
    <p:sldId id="428" r:id="rId54"/>
    <p:sldId id="429" r:id="rId55"/>
    <p:sldId id="430" r:id="rId56"/>
    <p:sldId id="433" r:id="rId57"/>
    <p:sldId id="431" r:id="rId58"/>
    <p:sldId id="432" r:id="rId59"/>
    <p:sldId id="435" r:id="rId60"/>
    <p:sldId id="466" r:id="rId61"/>
    <p:sldId id="445" r:id="rId62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101B3"/>
    <a:srgbClr val="FF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55" autoAdjust="0"/>
    <p:restoredTop sz="81157" autoAdjust="0"/>
  </p:normalViewPr>
  <p:slideViewPr>
    <p:cSldViewPr>
      <p:cViewPr varScale="1">
        <p:scale>
          <a:sx n="60" d="100"/>
          <a:sy n="60" d="100"/>
        </p:scale>
        <p:origin x="-61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BFFCC1-7893-416D-ADA5-95E3FF6EAB8F}" type="datetimeFigureOut">
              <a:rPr lang="ru-RU" smtClean="0"/>
              <a:pPr/>
              <a:t>10.12.2019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975" y="4759325"/>
            <a:ext cx="5510213" cy="4510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2075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388AF8-B9ED-4989-BE37-755597965BD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089232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D14C3-FBBD-425B-891C-13094406D529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D14C3-FBBD-425B-891C-13094406D529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D14C3-FBBD-425B-891C-13094406D529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D14C3-FBBD-425B-891C-13094406D529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D14C3-FBBD-425B-891C-13094406D529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D14C3-FBBD-425B-891C-13094406D529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D14C3-FBBD-425B-891C-13094406D529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D14C3-FBBD-425B-891C-13094406D529}" type="slidenum">
              <a:rPr lang="ru-RU" smtClean="0"/>
              <a:pPr/>
              <a:t>33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D14C3-FBBD-425B-891C-13094406D529}" type="slidenum">
              <a:rPr lang="ru-RU" smtClean="0"/>
              <a:pPr/>
              <a:t>34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D14C3-FBBD-425B-891C-13094406D529}" type="slidenum">
              <a:rPr lang="ru-RU" smtClean="0"/>
              <a:pPr/>
              <a:t>35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D14C3-FBBD-425B-891C-13094406D529}" type="slidenum">
              <a:rPr lang="ru-RU" smtClean="0"/>
              <a:pPr/>
              <a:t>36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D14C3-FBBD-425B-891C-13094406D529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D14C3-FBBD-425B-891C-13094406D529}" type="slidenum">
              <a:rPr lang="ru-RU" smtClean="0"/>
              <a:pPr/>
              <a:t>37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D14C3-FBBD-425B-891C-13094406D529}" type="slidenum">
              <a:rPr lang="ru-RU" smtClean="0"/>
              <a:pPr/>
              <a:t>38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D14C3-FBBD-425B-891C-13094406D529}" type="slidenum">
              <a:rPr lang="ru-RU" smtClean="0"/>
              <a:pPr/>
              <a:t>39</a:t>
            </a:fld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D14C3-FBBD-425B-891C-13094406D529}" type="slidenum">
              <a:rPr lang="ru-RU" smtClean="0"/>
              <a:pPr/>
              <a:t>40</a:t>
            </a:fld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D14C3-FBBD-425B-891C-13094406D529}" type="slidenum">
              <a:rPr lang="ru-RU" smtClean="0"/>
              <a:pPr/>
              <a:t>41</a:t>
            </a:fld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D14C3-FBBD-425B-891C-13094406D529}" type="slidenum">
              <a:rPr lang="ru-RU" smtClean="0"/>
              <a:pPr/>
              <a:t>42</a:t>
            </a:fld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D14C3-FBBD-425B-891C-13094406D529}" type="slidenum">
              <a:rPr lang="ru-RU" smtClean="0"/>
              <a:pPr/>
              <a:t>43</a:t>
            </a:fld>
            <a:endParaRPr 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D14C3-FBBD-425B-891C-13094406D529}" type="slidenum">
              <a:rPr lang="ru-RU" smtClean="0"/>
              <a:pPr/>
              <a:t>44</a:t>
            </a:fld>
            <a:endParaRPr 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D14C3-FBBD-425B-891C-13094406D529}" type="slidenum">
              <a:rPr lang="ru-RU" smtClean="0"/>
              <a:pPr/>
              <a:t>45</a:t>
            </a:fld>
            <a:endParaRPr lang="ru-R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D14C3-FBBD-425B-891C-13094406D529}" type="slidenum">
              <a:rPr lang="ru-RU" smtClean="0"/>
              <a:pPr/>
              <a:t>46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D14C3-FBBD-425B-891C-13094406D529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D14C3-FBBD-425B-891C-13094406D529}" type="slidenum">
              <a:rPr lang="ru-RU" smtClean="0"/>
              <a:pPr/>
              <a:t>47</a:t>
            </a:fld>
            <a:endParaRPr lang="ru-R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D14C3-FBBD-425B-891C-13094406D529}" type="slidenum">
              <a:rPr lang="ru-RU" smtClean="0"/>
              <a:pPr/>
              <a:t>48</a:t>
            </a:fld>
            <a:endParaRPr lang="ru-RU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D14C3-FBBD-425B-891C-13094406D529}" type="slidenum">
              <a:rPr lang="ru-RU" smtClean="0"/>
              <a:pPr/>
              <a:t>49</a:t>
            </a:fld>
            <a:endParaRPr lang="ru-RU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D14C3-FBBD-425B-891C-13094406D529}" type="slidenum">
              <a:rPr lang="ru-RU" smtClean="0"/>
              <a:pPr/>
              <a:t>50</a:t>
            </a:fld>
            <a:endParaRPr lang="ru-RU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D14C3-FBBD-425B-891C-13094406D529}" type="slidenum">
              <a:rPr lang="ru-RU" smtClean="0"/>
              <a:pPr/>
              <a:t>51</a:t>
            </a:fld>
            <a:endParaRPr lang="ru-RU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D14C3-FBBD-425B-891C-13094406D529}" type="slidenum">
              <a:rPr lang="ru-RU" smtClean="0"/>
              <a:pPr/>
              <a:t>52</a:t>
            </a:fld>
            <a:endParaRPr lang="ru-RU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D14C3-FBBD-425B-891C-13094406D529}" type="slidenum">
              <a:rPr lang="ru-RU" smtClean="0"/>
              <a:pPr/>
              <a:t>53</a:t>
            </a:fld>
            <a:endParaRPr lang="ru-RU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D14C3-FBBD-425B-891C-13094406D529}" type="slidenum">
              <a:rPr lang="ru-RU" smtClean="0"/>
              <a:pPr/>
              <a:t>54</a:t>
            </a:fld>
            <a:endParaRPr lang="ru-RU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D14C3-FBBD-425B-891C-13094406D529}" type="slidenum">
              <a:rPr lang="ru-RU" smtClean="0"/>
              <a:pPr/>
              <a:t>55</a:t>
            </a:fld>
            <a:endParaRPr lang="ru-RU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D14C3-FBBD-425B-891C-13094406D529}" type="slidenum">
              <a:rPr lang="ru-RU" smtClean="0"/>
              <a:pPr/>
              <a:t>56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D14C3-FBBD-425B-891C-13094406D529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D14C3-FBBD-425B-891C-13094406D529}" type="slidenum">
              <a:rPr lang="ru-RU" smtClean="0"/>
              <a:pPr/>
              <a:t>57</a:t>
            </a:fld>
            <a:endParaRPr lang="ru-RU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D14C3-FBBD-425B-891C-13094406D529}" type="slidenum">
              <a:rPr lang="ru-RU" smtClean="0"/>
              <a:pPr/>
              <a:t>58</a:t>
            </a:fld>
            <a:endParaRPr lang="ru-RU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D14C3-FBBD-425B-891C-13094406D529}" type="slidenum">
              <a:rPr lang="ru-RU" smtClean="0"/>
              <a:pPr/>
              <a:t>59</a:t>
            </a:fld>
            <a:endParaRPr lang="ru-RU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D14C3-FBBD-425B-891C-13094406D529}" type="slidenum">
              <a:rPr lang="ru-RU" smtClean="0"/>
              <a:pPr/>
              <a:t>60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D14C3-FBBD-425B-891C-13094406D529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D14C3-FBBD-425B-891C-13094406D529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D14C3-FBBD-425B-891C-13094406D529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D14C3-FBBD-425B-891C-13094406D529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D14C3-FBBD-425B-891C-13094406D529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61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10.12.2019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40.jpeg"/><Relationship Id="rId7" Type="http://schemas.openxmlformats.org/officeDocument/2006/relationships/image" Target="../media/image43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https://photos.wikimapia.org/p/00/06/63/46/47_full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-1" y="1"/>
            <a:ext cx="9150855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00034" y="285728"/>
            <a:ext cx="7929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Муниципальное автономное дошкольное образовательное учреждение «Центр развития ребёнка – детский сад «Золотой ключик» с. Тогур 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5379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61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Блок-схема: документ 13"/>
          <p:cNvSpPr/>
          <p:nvPr/>
        </p:nvSpPr>
        <p:spPr>
          <a:xfrm>
            <a:off x="179512" y="476672"/>
            <a:ext cx="8784976" cy="6552728"/>
          </a:xfrm>
          <a:prstGeom prst="flowChartDocument">
            <a:avLst/>
          </a:prstGeom>
          <a:gradFill flip="none" rotWithShape="1">
            <a:gsLst>
              <a:gs pos="0">
                <a:srgbClr val="0000FF">
                  <a:tint val="66000"/>
                  <a:satMod val="160000"/>
                </a:srgbClr>
              </a:gs>
              <a:gs pos="50000">
                <a:srgbClr val="0000FF">
                  <a:tint val="44500"/>
                  <a:satMod val="160000"/>
                </a:srgbClr>
              </a:gs>
              <a:gs pos="100000">
                <a:srgbClr val="0000FF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00FF"/>
                </a:solidFill>
              </a:ln>
              <a:solidFill>
                <a:srgbClr val="0000FF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836712"/>
            <a:ext cx="43924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 smtClean="0">
              <a:solidFill>
                <a:srgbClr val="1503FB"/>
              </a:solidFill>
            </a:endParaRPr>
          </a:p>
          <a:p>
            <a:pPr marL="228600" indent="-228600">
              <a:buAutoNum type="arabicPeriod"/>
            </a:pPr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0"/>
            <a:ext cx="85456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Результаты  Конкурса –выставки   «Вторая  жизнь  вещей»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  </a:t>
            </a:r>
            <a:endParaRPr lang="ru-RU" sz="1600" b="1" dirty="0" smtClean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580112" y="836712"/>
            <a:ext cx="35638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endParaRPr lang="ru-RU" sz="1200" dirty="0" smtClean="0"/>
          </a:p>
          <a:p>
            <a:pPr marL="228600" indent="-228600"/>
            <a:endParaRPr lang="ru-RU" sz="1200" dirty="0" smtClean="0"/>
          </a:p>
          <a:p>
            <a:pPr marL="228600" indent="-228600"/>
            <a:endParaRPr lang="ru-RU" sz="1200" dirty="0" smtClean="0"/>
          </a:p>
          <a:p>
            <a:pPr marL="228600" indent="-228600"/>
            <a:r>
              <a:rPr lang="ru-RU" sz="1200" dirty="0" smtClean="0"/>
              <a:t>                                        </a:t>
            </a:r>
          </a:p>
          <a:p>
            <a:pPr marL="228600" indent="-228600"/>
            <a:r>
              <a:rPr lang="ru-RU" sz="1200" dirty="0" smtClean="0"/>
              <a:t>  </a:t>
            </a:r>
          </a:p>
          <a:p>
            <a:pPr marL="228600" indent="-228600"/>
            <a:endParaRPr lang="ru-RU" sz="1200" dirty="0" smtClean="0"/>
          </a:p>
          <a:p>
            <a:pPr marL="228600" indent="-228600">
              <a:buAutoNum type="arabicPeriod" startAt="11"/>
            </a:pPr>
            <a:endParaRPr lang="ru-RU" sz="1200" dirty="0" smtClean="0"/>
          </a:p>
          <a:p>
            <a:pPr marL="228600" indent="-228600">
              <a:buAutoNum type="arabicPeriod" startAt="11"/>
            </a:pPr>
            <a:endParaRPr lang="ru-RU" sz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427984" y="764704"/>
            <a:ext cx="49685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r>
              <a:rPr lang="ru-RU" sz="1200" b="1" dirty="0" smtClean="0">
                <a:solidFill>
                  <a:srgbClr val="FF0000"/>
                </a:solidFill>
              </a:rPr>
              <a:t>    </a:t>
            </a:r>
            <a:endParaRPr lang="ru-RU" sz="1200" dirty="0" smtClean="0">
              <a:solidFill>
                <a:srgbClr val="0000FF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72000" y="90872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indent="-228600">
              <a:buAutoNum type="arabicPeriod"/>
            </a:pPr>
            <a:endParaRPr lang="ru-RU" dirty="0" smtClean="0">
              <a:solidFill>
                <a:srgbClr val="1503FB"/>
              </a:solidFill>
            </a:endParaRPr>
          </a:p>
          <a:p>
            <a:pPr marL="228600" indent="-228600"/>
            <a:r>
              <a:rPr lang="ru-RU" b="1" dirty="0" smtClean="0">
                <a:solidFill>
                  <a:srgbClr val="FF0000"/>
                </a:solidFill>
              </a:rPr>
              <a:t>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74774" y="812519"/>
            <a:ext cx="9162764" cy="7694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00FF"/>
                </a:solidFill>
              </a:rPr>
              <a:t> </a:t>
            </a:r>
            <a:r>
              <a:rPr lang="ru-RU" sz="1400" dirty="0" smtClean="0">
                <a:solidFill>
                  <a:srgbClr val="0000FF"/>
                </a:solidFill>
              </a:rPr>
              <a:t>    </a:t>
            </a:r>
            <a:r>
              <a:rPr lang="ru-RU" sz="1400" dirty="0" smtClean="0">
                <a:solidFill>
                  <a:srgbClr val="C00000"/>
                </a:solidFill>
              </a:rPr>
              <a:t>Номинация  </a:t>
            </a:r>
            <a:r>
              <a:rPr lang="ru-RU" sz="1400" dirty="0" smtClean="0">
                <a:solidFill>
                  <a:srgbClr val="C00000"/>
                </a:solidFill>
                <a:cs typeface="Arial" pitchFamily="34" charset="0"/>
              </a:rPr>
              <a:t>«Дорожка здоровья». «Массажные коврики»</a:t>
            </a:r>
          </a:p>
          <a:p>
            <a:r>
              <a:rPr lang="en-US" sz="1400" dirty="0" smtClean="0">
                <a:solidFill>
                  <a:srgbClr val="0101B3"/>
                </a:solidFill>
                <a:cs typeface="Arial" pitchFamily="34" charset="0"/>
              </a:rPr>
              <a:t>I  </a:t>
            </a:r>
            <a:r>
              <a:rPr lang="ru-RU" sz="1400" dirty="0" smtClean="0">
                <a:solidFill>
                  <a:srgbClr val="0101B3"/>
                </a:solidFill>
                <a:cs typeface="Arial" pitchFamily="34" charset="0"/>
              </a:rPr>
              <a:t>место </a:t>
            </a:r>
            <a:r>
              <a:rPr lang="en-US" sz="1400" dirty="0" smtClean="0">
                <a:solidFill>
                  <a:srgbClr val="0101B3"/>
                </a:solidFill>
                <a:cs typeface="Arial" pitchFamily="34" charset="0"/>
              </a:rPr>
              <a:t>– </a:t>
            </a:r>
            <a:r>
              <a:rPr lang="ru-RU" sz="1400" dirty="0" smtClean="0">
                <a:solidFill>
                  <a:srgbClr val="0101B3"/>
                </a:solidFill>
                <a:cs typeface="Arial" pitchFamily="34" charset="0"/>
              </a:rPr>
              <a:t> «Дорожка здоровья».  Семья </a:t>
            </a:r>
            <a:r>
              <a:rPr lang="ru-RU" sz="1400" dirty="0" err="1" smtClean="0">
                <a:solidFill>
                  <a:srgbClr val="0101B3"/>
                </a:solidFill>
                <a:cs typeface="Arial" pitchFamily="34" charset="0"/>
              </a:rPr>
              <a:t>Зенко</a:t>
            </a:r>
            <a:r>
              <a:rPr lang="ru-RU" sz="1400" dirty="0" smtClean="0">
                <a:solidFill>
                  <a:srgbClr val="0101B3"/>
                </a:solidFill>
                <a:cs typeface="Arial" pitchFamily="34" charset="0"/>
              </a:rPr>
              <a:t> </a:t>
            </a:r>
            <a:r>
              <a:rPr lang="ru-RU" sz="1400" dirty="0" err="1" smtClean="0">
                <a:solidFill>
                  <a:srgbClr val="0101B3"/>
                </a:solidFill>
                <a:cs typeface="Arial" pitchFamily="34" charset="0"/>
              </a:rPr>
              <a:t>ва</a:t>
            </a:r>
            <a:r>
              <a:rPr lang="ru-RU" sz="1400" dirty="0" smtClean="0">
                <a:solidFill>
                  <a:srgbClr val="0101B3"/>
                </a:solidFill>
                <a:cs typeface="Arial" pitchFamily="34" charset="0"/>
              </a:rPr>
              <a:t> Демьяна,  младшая группа №8.</a:t>
            </a:r>
          </a:p>
          <a:p>
            <a:r>
              <a:rPr lang="en-US" sz="1400" dirty="0" smtClean="0">
                <a:solidFill>
                  <a:srgbClr val="0101B3"/>
                </a:solidFill>
                <a:cs typeface="Arial" pitchFamily="34" charset="0"/>
              </a:rPr>
              <a:t>II</a:t>
            </a:r>
            <a:r>
              <a:rPr lang="ru-RU" sz="1400" dirty="0" smtClean="0">
                <a:solidFill>
                  <a:srgbClr val="0101B3"/>
                </a:solidFill>
                <a:cs typeface="Arial" pitchFamily="34" charset="0"/>
              </a:rPr>
              <a:t> место - </a:t>
            </a:r>
            <a:r>
              <a:rPr lang="ru-RU" sz="1400" dirty="0">
                <a:solidFill>
                  <a:srgbClr val="0101B3"/>
                </a:solidFill>
                <a:cs typeface="Arial" pitchFamily="34" charset="0"/>
              </a:rPr>
              <a:t>«Дорожка </a:t>
            </a:r>
            <a:r>
              <a:rPr lang="ru-RU" sz="1400" dirty="0" smtClean="0">
                <a:solidFill>
                  <a:srgbClr val="0101B3"/>
                </a:solidFill>
                <a:cs typeface="Arial" pitchFamily="34" charset="0"/>
              </a:rPr>
              <a:t>здоровья». Семья Воронина Евгения, младшая группа №1.</a:t>
            </a:r>
          </a:p>
          <a:p>
            <a:r>
              <a:rPr lang="en-US" sz="1400" dirty="0" smtClean="0">
                <a:solidFill>
                  <a:srgbClr val="0101B3"/>
                </a:solidFill>
                <a:cs typeface="Arial" pitchFamily="34" charset="0"/>
              </a:rPr>
              <a:t>II </a:t>
            </a:r>
            <a:r>
              <a:rPr lang="ru-RU" sz="1400" dirty="0" smtClean="0">
                <a:solidFill>
                  <a:srgbClr val="0101B3"/>
                </a:solidFill>
                <a:cs typeface="Arial" pitchFamily="34" charset="0"/>
              </a:rPr>
              <a:t>место –   «Коврик здоровья». Семья  Глазова Романа, средняя группа №10.</a:t>
            </a:r>
          </a:p>
          <a:p>
            <a:r>
              <a:rPr lang="en-US" sz="1400" dirty="0" smtClean="0">
                <a:solidFill>
                  <a:srgbClr val="0101B3"/>
                </a:solidFill>
                <a:cs typeface="Arial" pitchFamily="34" charset="0"/>
              </a:rPr>
              <a:t>III </a:t>
            </a:r>
            <a:r>
              <a:rPr lang="ru-RU" sz="1400" dirty="0" smtClean="0">
                <a:solidFill>
                  <a:srgbClr val="0101B3"/>
                </a:solidFill>
                <a:cs typeface="Arial" pitchFamily="34" charset="0"/>
              </a:rPr>
              <a:t>место – «Дорожка здоровья». Семья Рыковой </a:t>
            </a:r>
            <a:r>
              <a:rPr lang="ru-RU" sz="1400" dirty="0" err="1" smtClean="0">
                <a:solidFill>
                  <a:srgbClr val="0101B3"/>
                </a:solidFill>
                <a:cs typeface="Arial" pitchFamily="34" charset="0"/>
              </a:rPr>
              <a:t>Дарины</a:t>
            </a:r>
            <a:r>
              <a:rPr lang="ru-RU" sz="1400" dirty="0" smtClean="0">
                <a:solidFill>
                  <a:srgbClr val="0101B3"/>
                </a:solidFill>
                <a:cs typeface="Arial" pitchFamily="34" charset="0"/>
              </a:rPr>
              <a:t>,  младшая группа №1.</a:t>
            </a:r>
          </a:p>
          <a:p>
            <a:r>
              <a:rPr lang="en-US" sz="1400" dirty="0" smtClean="0">
                <a:solidFill>
                  <a:srgbClr val="0101B3"/>
                </a:solidFill>
                <a:cs typeface="Arial" pitchFamily="34" charset="0"/>
              </a:rPr>
              <a:t>III </a:t>
            </a:r>
            <a:r>
              <a:rPr lang="ru-RU" sz="1400" dirty="0" smtClean="0">
                <a:solidFill>
                  <a:srgbClr val="0101B3"/>
                </a:solidFill>
                <a:cs typeface="Arial" pitchFamily="34" charset="0"/>
              </a:rPr>
              <a:t>место -  «Коврик для ходьбы». Семья </a:t>
            </a:r>
            <a:r>
              <a:rPr lang="ru-RU" sz="1400" dirty="0" err="1" smtClean="0">
                <a:solidFill>
                  <a:srgbClr val="0101B3"/>
                </a:solidFill>
                <a:cs typeface="Arial" pitchFamily="34" charset="0"/>
              </a:rPr>
              <a:t>Белик</a:t>
            </a:r>
            <a:r>
              <a:rPr lang="ru-RU" sz="1400" dirty="0" smtClean="0">
                <a:solidFill>
                  <a:srgbClr val="0101B3"/>
                </a:solidFill>
                <a:cs typeface="Arial" pitchFamily="34" charset="0"/>
              </a:rPr>
              <a:t> Арсения,  младшая  группа №9.</a:t>
            </a:r>
          </a:p>
          <a:p>
            <a:r>
              <a:rPr lang="ru-RU" sz="1400" dirty="0">
                <a:solidFill>
                  <a:srgbClr val="0101B3"/>
                </a:solidFill>
                <a:cs typeface="Arial" pitchFamily="34" charset="0"/>
              </a:rPr>
              <a:t> </a:t>
            </a:r>
            <a:r>
              <a:rPr lang="ru-RU" sz="1400" dirty="0" smtClean="0">
                <a:solidFill>
                  <a:srgbClr val="0101B3"/>
                </a:solidFill>
                <a:cs typeface="Arial" pitchFamily="34" charset="0"/>
              </a:rPr>
              <a:t>  </a:t>
            </a:r>
          </a:p>
          <a:p>
            <a:r>
              <a:rPr lang="ru-RU" sz="1400" dirty="0">
                <a:solidFill>
                  <a:srgbClr val="0101B3"/>
                </a:solidFill>
                <a:cs typeface="Arial" pitchFamily="34" charset="0"/>
              </a:rPr>
              <a:t> </a:t>
            </a:r>
            <a:r>
              <a:rPr lang="ru-RU" sz="1400" dirty="0" smtClean="0">
                <a:solidFill>
                  <a:srgbClr val="0101B3"/>
                </a:solidFill>
                <a:cs typeface="Arial" pitchFamily="34" charset="0"/>
              </a:rPr>
              <a:t>   </a:t>
            </a:r>
            <a:r>
              <a:rPr lang="ru-RU" sz="1400" dirty="0" smtClean="0">
                <a:solidFill>
                  <a:srgbClr val="C00000"/>
                </a:solidFill>
                <a:cs typeface="Arial" pitchFamily="34" charset="0"/>
              </a:rPr>
              <a:t>Номинация «Оборудование для подвижных  игр»</a:t>
            </a:r>
          </a:p>
          <a:p>
            <a:r>
              <a:rPr lang="en-US" sz="1400" dirty="0" smtClean="0">
                <a:solidFill>
                  <a:srgbClr val="0101B3"/>
                </a:solidFill>
                <a:cs typeface="Arial" pitchFamily="34" charset="0"/>
              </a:rPr>
              <a:t>I </a:t>
            </a:r>
            <a:r>
              <a:rPr lang="ru-RU" sz="1400" dirty="0" smtClean="0">
                <a:solidFill>
                  <a:srgbClr val="0101B3"/>
                </a:solidFill>
                <a:cs typeface="Arial" pitchFamily="34" charset="0"/>
              </a:rPr>
              <a:t>место -  «</a:t>
            </a:r>
            <a:r>
              <a:rPr lang="ru-RU" sz="1400" dirty="0" err="1" smtClean="0">
                <a:solidFill>
                  <a:srgbClr val="0101B3"/>
                </a:solidFill>
                <a:cs typeface="Arial" pitchFamily="34" charset="0"/>
              </a:rPr>
              <a:t>Кольцеброс</a:t>
            </a:r>
            <a:r>
              <a:rPr lang="ru-RU" sz="1400" dirty="0" smtClean="0">
                <a:solidFill>
                  <a:srgbClr val="0101B3"/>
                </a:solidFill>
                <a:cs typeface="Arial" pitchFamily="34" charset="0"/>
              </a:rPr>
              <a:t>».  Семья Кузиной  Юлии, средняя группа №6.</a:t>
            </a:r>
          </a:p>
          <a:p>
            <a:r>
              <a:rPr lang="en-US" sz="1400" dirty="0" smtClean="0">
                <a:solidFill>
                  <a:srgbClr val="0101B3"/>
                </a:solidFill>
                <a:cs typeface="Arial" pitchFamily="34" charset="0"/>
              </a:rPr>
              <a:t>II </a:t>
            </a:r>
            <a:r>
              <a:rPr lang="ru-RU" sz="1400" dirty="0" smtClean="0">
                <a:solidFill>
                  <a:srgbClr val="0101B3"/>
                </a:solidFill>
                <a:cs typeface="Arial" pitchFamily="34" charset="0"/>
              </a:rPr>
              <a:t>место – «Ножки  - ладошки». Коллектив  детей старшей группы №7.</a:t>
            </a:r>
          </a:p>
          <a:p>
            <a:r>
              <a:rPr lang="ru-RU" sz="1400" dirty="0" smtClean="0">
                <a:solidFill>
                  <a:srgbClr val="0101B3"/>
                </a:solidFill>
                <a:cs typeface="Arial" pitchFamily="34" charset="0"/>
              </a:rPr>
              <a:t>                   Руководитель: Шестакова Оксана Валерьевна.</a:t>
            </a:r>
          </a:p>
          <a:p>
            <a:r>
              <a:rPr lang="en-US" sz="1400" dirty="0" smtClean="0">
                <a:solidFill>
                  <a:srgbClr val="0101B3"/>
                </a:solidFill>
                <a:cs typeface="Arial" pitchFamily="34" charset="0"/>
              </a:rPr>
              <a:t>III </a:t>
            </a:r>
            <a:r>
              <a:rPr lang="ru-RU" sz="1400" dirty="0" smtClean="0">
                <a:solidFill>
                  <a:srgbClr val="0101B3"/>
                </a:solidFill>
                <a:cs typeface="Arial" pitchFamily="34" charset="0"/>
              </a:rPr>
              <a:t>место  - «Попади  в цель». Семья Леоновой  Натальи, младшая группа №4.</a:t>
            </a:r>
          </a:p>
          <a:p>
            <a:endParaRPr lang="ru-RU" sz="1400" dirty="0" smtClean="0">
              <a:solidFill>
                <a:srgbClr val="0000FF"/>
              </a:solidFill>
            </a:endParaRPr>
          </a:p>
          <a:p>
            <a:r>
              <a:rPr lang="ru-RU" sz="1400" dirty="0">
                <a:solidFill>
                  <a:srgbClr val="0000FF"/>
                </a:solidFill>
              </a:rPr>
              <a:t> </a:t>
            </a:r>
            <a:r>
              <a:rPr lang="ru-RU" sz="1400" dirty="0" smtClean="0">
                <a:solidFill>
                  <a:srgbClr val="0000FF"/>
                </a:solidFill>
              </a:rPr>
              <a:t>   </a:t>
            </a:r>
            <a:r>
              <a:rPr lang="ru-RU" sz="1400" dirty="0">
                <a:solidFill>
                  <a:srgbClr val="C00000"/>
                </a:solidFill>
                <a:cs typeface="Arial" pitchFamily="34" charset="0"/>
              </a:rPr>
              <a:t>Номинация </a:t>
            </a:r>
            <a:r>
              <a:rPr lang="ru-RU" sz="1400" dirty="0" smtClean="0">
                <a:solidFill>
                  <a:srgbClr val="C00000"/>
                </a:solidFill>
                <a:cs typeface="Arial" pitchFamily="34" charset="0"/>
              </a:rPr>
              <a:t>«Нетрадиционное игровое  оборудование»</a:t>
            </a:r>
            <a:endParaRPr lang="ru-RU" sz="1400" dirty="0">
              <a:solidFill>
                <a:srgbClr val="C00000"/>
              </a:solidFill>
              <a:cs typeface="Arial" pitchFamily="34" charset="0"/>
            </a:endParaRPr>
          </a:p>
          <a:p>
            <a:r>
              <a:rPr lang="en-US" sz="1400" dirty="0">
                <a:solidFill>
                  <a:srgbClr val="0101B3"/>
                </a:solidFill>
                <a:cs typeface="Arial" pitchFamily="34" charset="0"/>
              </a:rPr>
              <a:t>I </a:t>
            </a:r>
            <a:r>
              <a:rPr lang="ru-RU" sz="1400" dirty="0">
                <a:solidFill>
                  <a:srgbClr val="0101B3"/>
                </a:solidFill>
                <a:cs typeface="Arial" pitchFamily="34" charset="0"/>
              </a:rPr>
              <a:t>место -  </a:t>
            </a:r>
            <a:r>
              <a:rPr lang="ru-RU" sz="1400" dirty="0" smtClean="0">
                <a:solidFill>
                  <a:srgbClr val="0101B3"/>
                </a:solidFill>
                <a:cs typeface="Arial" pitchFamily="34" charset="0"/>
              </a:rPr>
              <a:t>«Спорт».  </a:t>
            </a:r>
            <a:r>
              <a:rPr lang="ru-RU" sz="1400" dirty="0">
                <a:solidFill>
                  <a:srgbClr val="0101B3"/>
                </a:solidFill>
                <a:cs typeface="Arial" pitchFamily="34" charset="0"/>
              </a:rPr>
              <a:t>Семья </a:t>
            </a:r>
            <a:r>
              <a:rPr lang="ru-RU" sz="1400" dirty="0" err="1" smtClean="0">
                <a:solidFill>
                  <a:srgbClr val="0101B3"/>
                </a:solidFill>
                <a:cs typeface="Arial" pitchFamily="34" charset="0"/>
              </a:rPr>
              <a:t>Каратоновой</a:t>
            </a:r>
            <a:r>
              <a:rPr lang="ru-RU" sz="1400" dirty="0" smtClean="0">
                <a:solidFill>
                  <a:srgbClr val="0101B3"/>
                </a:solidFill>
                <a:cs typeface="Arial" pitchFamily="34" charset="0"/>
              </a:rPr>
              <a:t>  Вероники,  старшая   </a:t>
            </a:r>
            <a:r>
              <a:rPr lang="ru-RU" sz="1400" dirty="0">
                <a:solidFill>
                  <a:srgbClr val="0101B3"/>
                </a:solidFill>
                <a:cs typeface="Arial" pitchFamily="34" charset="0"/>
              </a:rPr>
              <a:t>группа </a:t>
            </a:r>
            <a:r>
              <a:rPr lang="ru-RU" sz="1400" dirty="0" smtClean="0">
                <a:solidFill>
                  <a:srgbClr val="0101B3"/>
                </a:solidFill>
                <a:cs typeface="Arial" pitchFamily="34" charset="0"/>
              </a:rPr>
              <a:t>№7.</a:t>
            </a:r>
            <a:endParaRPr lang="ru-RU" sz="1400" dirty="0">
              <a:solidFill>
                <a:srgbClr val="0101B3"/>
              </a:solidFill>
              <a:cs typeface="Arial" pitchFamily="34" charset="0"/>
            </a:endParaRPr>
          </a:p>
          <a:p>
            <a:r>
              <a:rPr lang="en-US" sz="1400" dirty="0">
                <a:solidFill>
                  <a:srgbClr val="0101B3"/>
                </a:solidFill>
                <a:cs typeface="Arial" pitchFamily="34" charset="0"/>
              </a:rPr>
              <a:t>II </a:t>
            </a:r>
            <a:r>
              <a:rPr lang="ru-RU" sz="1400" dirty="0">
                <a:solidFill>
                  <a:srgbClr val="0101B3"/>
                </a:solidFill>
                <a:cs typeface="Arial" pitchFamily="34" charset="0"/>
              </a:rPr>
              <a:t>место – </a:t>
            </a:r>
            <a:r>
              <a:rPr lang="ru-RU" sz="1400" dirty="0" smtClean="0">
                <a:solidFill>
                  <a:srgbClr val="0101B3"/>
                </a:solidFill>
                <a:cs typeface="Arial" pitchFamily="34" charset="0"/>
              </a:rPr>
              <a:t>«Ловкие  </a:t>
            </a:r>
            <a:r>
              <a:rPr lang="ru-RU" sz="1400" dirty="0">
                <a:solidFill>
                  <a:srgbClr val="0101B3"/>
                </a:solidFill>
                <a:cs typeface="Arial" pitchFamily="34" charset="0"/>
              </a:rPr>
              <a:t>ладошки». </a:t>
            </a:r>
            <a:r>
              <a:rPr lang="ru-RU" sz="1400" dirty="0" smtClean="0">
                <a:solidFill>
                  <a:srgbClr val="0101B3"/>
                </a:solidFill>
                <a:cs typeface="Arial" pitchFamily="34" charset="0"/>
              </a:rPr>
              <a:t> Семья </a:t>
            </a:r>
            <a:r>
              <a:rPr lang="ru-RU" sz="1400" dirty="0" err="1" smtClean="0">
                <a:solidFill>
                  <a:srgbClr val="0101B3"/>
                </a:solidFill>
                <a:cs typeface="Arial" pitchFamily="34" charset="0"/>
              </a:rPr>
              <a:t>Каратоновой</a:t>
            </a:r>
            <a:r>
              <a:rPr lang="ru-RU" sz="1400" dirty="0" smtClean="0">
                <a:solidFill>
                  <a:srgbClr val="0101B3"/>
                </a:solidFill>
                <a:cs typeface="Arial" pitchFamily="34" charset="0"/>
              </a:rPr>
              <a:t> Ксении, младшая группа №8.</a:t>
            </a:r>
          </a:p>
          <a:p>
            <a:r>
              <a:rPr lang="en-US" sz="1400" dirty="0" smtClean="0">
                <a:solidFill>
                  <a:srgbClr val="0101B3"/>
                </a:solidFill>
                <a:cs typeface="Arial" pitchFamily="34" charset="0"/>
              </a:rPr>
              <a:t>II</a:t>
            </a:r>
            <a:r>
              <a:rPr lang="ru-RU" sz="1400" dirty="0" smtClean="0">
                <a:solidFill>
                  <a:srgbClr val="0101B3"/>
                </a:solidFill>
                <a:cs typeface="Arial" pitchFamily="34" charset="0"/>
              </a:rPr>
              <a:t> место  </a:t>
            </a:r>
            <a:r>
              <a:rPr lang="ru-RU" sz="1400" dirty="0">
                <a:solidFill>
                  <a:srgbClr val="0101B3"/>
                </a:solidFill>
                <a:cs typeface="Arial" pitchFamily="34" charset="0"/>
              </a:rPr>
              <a:t>- </a:t>
            </a:r>
            <a:r>
              <a:rPr lang="ru-RU" sz="1400" dirty="0" smtClean="0">
                <a:solidFill>
                  <a:srgbClr val="0101B3"/>
                </a:solidFill>
                <a:cs typeface="Arial" pitchFamily="34" charset="0"/>
              </a:rPr>
              <a:t>«Эспандер» </a:t>
            </a:r>
            <a:r>
              <a:rPr lang="ru-RU" sz="1400" dirty="0" smtClean="0">
                <a:solidFill>
                  <a:srgbClr val="0101B3"/>
                </a:solidFill>
                <a:cs typeface="Arial" pitchFamily="34" charset="0"/>
              </a:rPr>
              <a:t>Семья Комаровой Валерии, </a:t>
            </a:r>
            <a:r>
              <a:rPr lang="ru-RU" sz="1400" dirty="0" smtClean="0">
                <a:solidFill>
                  <a:srgbClr val="0101B3"/>
                </a:solidFill>
                <a:cs typeface="Arial" pitchFamily="34" charset="0"/>
              </a:rPr>
              <a:t>младшая группа №4.</a:t>
            </a:r>
          </a:p>
          <a:p>
            <a:r>
              <a:rPr lang="en-US" sz="1400" dirty="0" smtClean="0">
                <a:solidFill>
                  <a:srgbClr val="0101B3"/>
                </a:solidFill>
                <a:cs typeface="Arial" pitchFamily="34" charset="0"/>
              </a:rPr>
              <a:t>III </a:t>
            </a:r>
            <a:r>
              <a:rPr lang="ru-RU" sz="1400" dirty="0" smtClean="0">
                <a:solidFill>
                  <a:srgbClr val="0101B3"/>
                </a:solidFill>
                <a:cs typeface="Arial" pitchFamily="34" charset="0"/>
              </a:rPr>
              <a:t>место – «Весёлые гантели». Семья Чабанова Артёма, младшая группа №9.</a:t>
            </a:r>
            <a:endParaRPr lang="ru-RU" sz="1400" dirty="0" smtClean="0">
              <a:solidFill>
                <a:srgbClr val="0000FF"/>
              </a:solidFill>
            </a:endParaRPr>
          </a:p>
          <a:p>
            <a:endParaRPr lang="ru-RU" sz="1400" dirty="0">
              <a:solidFill>
                <a:srgbClr val="0000FF"/>
              </a:solidFill>
            </a:endParaRPr>
          </a:p>
          <a:p>
            <a:r>
              <a:rPr lang="ru-RU" sz="1400" dirty="0" smtClean="0">
                <a:solidFill>
                  <a:srgbClr val="0000FF"/>
                </a:solidFill>
              </a:rPr>
              <a:t> </a:t>
            </a:r>
            <a:r>
              <a:rPr lang="ru-RU" sz="1400" dirty="0" smtClean="0">
                <a:solidFill>
                  <a:srgbClr val="C00000"/>
                </a:solidFill>
              </a:rPr>
              <a:t>Номинация  </a:t>
            </a:r>
            <a:r>
              <a:rPr lang="ru-RU" sz="1400" dirty="0" smtClean="0">
                <a:solidFill>
                  <a:srgbClr val="C00000"/>
                </a:solidFill>
                <a:cs typeface="Arial" pitchFamily="34" charset="0"/>
              </a:rPr>
              <a:t>«</a:t>
            </a:r>
            <a:r>
              <a:rPr lang="ru-RU" sz="1400" dirty="0">
                <a:solidFill>
                  <a:srgbClr val="C00000"/>
                </a:solidFill>
                <a:cs typeface="Arial" pitchFamily="34" charset="0"/>
              </a:rPr>
              <a:t>Оборудование для дыхательной  гимнастики</a:t>
            </a:r>
            <a:r>
              <a:rPr lang="ru-RU" sz="1400" dirty="0" smtClean="0">
                <a:solidFill>
                  <a:srgbClr val="C00000"/>
                </a:solidFill>
                <a:cs typeface="Arial" pitchFamily="34" charset="0"/>
              </a:rPr>
              <a:t>»</a:t>
            </a:r>
          </a:p>
          <a:p>
            <a:r>
              <a:rPr lang="ru-RU" sz="1400" dirty="0">
                <a:solidFill>
                  <a:srgbClr val="0101B3"/>
                </a:solidFill>
                <a:cs typeface="Arial" pitchFamily="34" charset="0"/>
              </a:rPr>
              <a:t> </a:t>
            </a:r>
            <a:r>
              <a:rPr lang="en-US" sz="1400" dirty="0" smtClean="0">
                <a:solidFill>
                  <a:srgbClr val="0101B3"/>
                </a:solidFill>
                <a:cs typeface="Arial" pitchFamily="34" charset="0"/>
              </a:rPr>
              <a:t>I </a:t>
            </a:r>
            <a:r>
              <a:rPr lang="ru-RU" sz="1400" dirty="0" smtClean="0">
                <a:solidFill>
                  <a:srgbClr val="0101B3"/>
                </a:solidFill>
                <a:cs typeface="Arial" pitchFamily="34" charset="0"/>
              </a:rPr>
              <a:t>место  -  «Воздушный футбол».  Семья </a:t>
            </a:r>
            <a:r>
              <a:rPr lang="ru-RU" sz="1400" dirty="0" err="1" smtClean="0">
                <a:solidFill>
                  <a:srgbClr val="0101B3"/>
                </a:solidFill>
                <a:cs typeface="Arial" pitchFamily="34" charset="0"/>
              </a:rPr>
              <a:t>Пермикова</a:t>
            </a:r>
            <a:r>
              <a:rPr lang="ru-RU" sz="1400" dirty="0" smtClean="0">
                <a:solidFill>
                  <a:srgbClr val="0101B3"/>
                </a:solidFill>
                <a:cs typeface="Arial" pitchFamily="34" charset="0"/>
              </a:rPr>
              <a:t> Ярослава,   средняя  группа  №10.</a:t>
            </a:r>
          </a:p>
          <a:p>
            <a:r>
              <a:rPr lang="en-US" sz="1400" dirty="0">
                <a:solidFill>
                  <a:srgbClr val="0101B3"/>
                </a:solidFill>
                <a:cs typeface="Arial" pitchFamily="34" charset="0"/>
              </a:rPr>
              <a:t> </a:t>
            </a:r>
            <a:r>
              <a:rPr lang="en-US" sz="1400" dirty="0" smtClean="0">
                <a:solidFill>
                  <a:srgbClr val="0101B3"/>
                </a:solidFill>
                <a:cs typeface="Arial" pitchFamily="34" charset="0"/>
              </a:rPr>
              <a:t>II </a:t>
            </a:r>
            <a:r>
              <a:rPr lang="ru-RU" sz="1400" dirty="0" smtClean="0">
                <a:solidFill>
                  <a:srgbClr val="0101B3"/>
                </a:solidFill>
                <a:cs typeface="Arial" pitchFamily="34" charset="0"/>
              </a:rPr>
              <a:t>место – «Воздушный  лабиринт». Семья  Алексеевой  Валерии, средняя  группа  №6.</a:t>
            </a:r>
          </a:p>
          <a:p>
            <a:r>
              <a:rPr lang="en-US" sz="1400" dirty="0">
                <a:solidFill>
                  <a:srgbClr val="0101B3"/>
                </a:solidFill>
                <a:cs typeface="Arial" pitchFamily="34" charset="0"/>
              </a:rPr>
              <a:t> </a:t>
            </a:r>
            <a:r>
              <a:rPr lang="en-US" sz="1400" dirty="0" smtClean="0">
                <a:solidFill>
                  <a:srgbClr val="0101B3"/>
                </a:solidFill>
                <a:cs typeface="Arial" pitchFamily="34" charset="0"/>
              </a:rPr>
              <a:t>II </a:t>
            </a:r>
            <a:r>
              <a:rPr lang="ru-RU" sz="1400" dirty="0" smtClean="0">
                <a:solidFill>
                  <a:srgbClr val="0101B3"/>
                </a:solidFill>
                <a:cs typeface="Arial" pitchFamily="34" charset="0"/>
              </a:rPr>
              <a:t>место – «Кто спрятался?» Семья  Рудакова Михаила, младшая группа №9.</a:t>
            </a:r>
          </a:p>
          <a:p>
            <a:r>
              <a:rPr lang="en-US" sz="1400" dirty="0" smtClean="0">
                <a:solidFill>
                  <a:srgbClr val="0101B3"/>
                </a:solidFill>
                <a:cs typeface="Arial" pitchFamily="34" charset="0"/>
              </a:rPr>
              <a:t> III </a:t>
            </a:r>
            <a:r>
              <a:rPr lang="ru-RU" sz="1400" dirty="0" smtClean="0">
                <a:solidFill>
                  <a:srgbClr val="0101B3"/>
                </a:solidFill>
                <a:cs typeface="Arial" pitchFamily="34" charset="0"/>
              </a:rPr>
              <a:t>место – «Найди Енота». Семья Мошкина Александра, младшая группа №9.</a:t>
            </a:r>
          </a:p>
          <a:p>
            <a:r>
              <a:rPr lang="en-US" sz="1400" dirty="0">
                <a:solidFill>
                  <a:srgbClr val="0101B3"/>
                </a:solidFill>
                <a:cs typeface="Arial" pitchFamily="34" charset="0"/>
              </a:rPr>
              <a:t> </a:t>
            </a:r>
            <a:r>
              <a:rPr lang="en-US" sz="1400" dirty="0" smtClean="0">
                <a:solidFill>
                  <a:srgbClr val="0101B3"/>
                </a:solidFill>
                <a:cs typeface="Arial" pitchFamily="34" charset="0"/>
              </a:rPr>
              <a:t>III </a:t>
            </a:r>
            <a:r>
              <a:rPr lang="ru-RU" sz="1400" dirty="0" smtClean="0">
                <a:solidFill>
                  <a:srgbClr val="0101B3"/>
                </a:solidFill>
                <a:cs typeface="Arial" pitchFamily="34" charset="0"/>
              </a:rPr>
              <a:t>место -  Комплекс игр «Дышим  интересно», младшая группа №3.</a:t>
            </a:r>
          </a:p>
          <a:p>
            <a:endParaRPr lang="ru-RU" sz="1400" dirty="0" smtClean="0">
              <a:solidFill>
                <a:srgbClr val="0101B3"/>
              </a:solidFill>
              <a:cs typeface="Arial" pitchFamily="34" charset="0"/>
            </a:endParaRPr>
          </a:p>
          <a:p>
            <a:endParaRPr lang="ru-RU" sz="1400" dirty="0">
              <a:solidFill>
                <a:srgbClr val="0101B3"/>
              </a:solidFill>
              <a:cs typeface="Arial" pitchFamily="34" charset="0"/>
            </a:endParaRPr>
          </a:p>
          <a:p>
            <a:endParaRPr lang="ru-RU" sz="1400" dirty="0" smtClean="0">
              <a:solidFill>
                <a:srgbClr val="0101B3"/>
              </a:solidFill>
              <a:cs typeface="Arial" pitchFamily="34" charset="0"/>
            </a:endParaRPr>
          </a:p>
          <a:p>
            <a:endParaRPr lang="ru-RU" sz="1400" dirty="0">
              <a:solidFill>
                <a:srgbClr val="0101B3"/>
              </a:solidFill>
              <a:cs typeface="Arial" pitchFamily="34" charset="0"/>
            </a:endParaRPr>
          </a:p>
          <a:p>
            <a:endParaRPr lang="ru-RU" sz="1400" dirty="0" smtClean="0">
              <a:solidFill>
                <a:srgbClr val="0101B3"/>
              </a:solidFill>
              <a:cs typeface="Arial" pitchFamily="34" charset="0"/>
            </a:endParaRPr>
          </a:p>
          <a:p>
            <a:pPr marL="228600" indent="-228600"/>
            <a:endParaRPr lang="ru-RU" sz="1200" b="1" dirty="0" smtClean="0">
              <a:solidFill>
                <a:srgbClr val="C00000"/>
              </a:solidFill>
            </a:endParaRPr>
          </a:p>
          <a:p>
            <a:pPr marL="228600" indent="-228600"/>
            <a:r>
              <a:rPr lang="ru-RU" sz="1200" dirty="0" smtClean="0">
                <a:solidFill>
                  <a:srgbClr val="1503FB"/>
                </a:solidFill>
              </a:rPr>
              <a:t> </a:t>
            </a:r>
            <a:endParaRPr lang="ru-RU" sz="1200" dirty="0" smtClean="0">
              <a:solidFill>
                <a:srgbClr val="0000FF"/>
              </a:solidFill>
            </a:endParaRPr>
          </a:p>
          <a:p>
            <a:endParaRPr lang="ru-RU" b="1" dirty="0" smtClean="0">
              <a:solidFill>
                <a:srgbClr val="C00000"/>
              </a:solidFill>
            </a:endParaRPr>
          </a:p>
          <a:p>
            <a:r>
              <a:rPr lang="ru-RU" b="1" dirty="0" smtClean="0">
                <a:solidFill>
                  <a:srgbClr val="FF0000"/>
                </a:solidFill>
              </a:rPr>
              <a:t>                                                        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2" name="Picture 2" descr="E:\Вторая ж\2019г. осень и зима\20191206_1259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6216" y="548680"/>
            <a:ext cx="2304256" cy="1728192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496009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214290"/>
            <a:ext cx="7715304" cy="439718"/>
          </a:xfrm>
        </p:spPr>
        <p:txBody>
          <a:bodyPr>
            <a:noAutofit/>
          </a:bodyPr>
          <a:lstStyle/>
          <a:p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Номинация «Дорожки здоровья. Массажные коврики»</a:t>
            </a:r>
            <a:endParaRPr lang="ru-RU" sz="24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5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2118" t="6098" r="16328"/>
          <a:stretch>
            <a:fillRect/>
          </a:stretch>
        </p:blipFill>
        <p:spPr bwMode="auto">
          <a:xfrm>
            <a:off x="0" y="1142984"/>
            <a:ext cx="3143272" cy="54999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19231" r="28847"/>
          <a:stretch>
            <a:fillRect/>
          </a:stretch>
        </p:blipFill>
        <p:spPr bwMode="auto">
          <a:xfrm>
            <a:off x="6786546" y="804239"/>
            <a:ext cx="2357454" cy="60537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l="7653" t="14286" r="510" b="6122"/>
          <a:stretch>
            <a:fillRect/>
          </a:stretch>
        </p:blipFill>
        <p:spPr bwMode="auto">
          <a:xfrm>
            <a:off x="3286116" y="1142984"/>
            <a:ext cx="3516948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 l="14325" t="2234" r="14175" b="8391"/>
          <a:stretch>
            <a:fillRect/>
          </a:stretch>
        </p:blipFill>
        <p:spPr bwMode="auto">
          <a:xfrm rot="5400000">
            <a:off x="3867145" y="3776665"/>
            <a:ext cx="2171715" cy="3619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3214678" y="3357562"/>
            <a:ext cx="342902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Материал: основа резиновый коврик или ткань, поролоновые губки, пуговицы, грецкий орех, карандаши, фломастеры, пуговицы, шланг, шнур, мех, пробки, металлические губки и др.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42918"/>
            <a:ext cx="30718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«Дорожка здоровья»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семья Демьяна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Зенкова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3500430" y="642918"/>
            <a:ext cx="30718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«Коврик здоровья»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семья Глазова Ромы </a:t>
            </a:r>
          </a:p>
          <a:p>
            <a:pPr algn="ctr"/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6786578" y="5929330"/>
            <a:ext cx="20717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«Дорожка» семья </a:t>
            </a:r>
          </a:p>
          <a:p>
            <a:pPr algn="ctr"/>
            <a:r>
              <a:rPr lang="ru-RU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Прокопенко Коли</a:t>
            </a:r>
            <a:endParaRPr lang="ru-RU" sz="1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86116" y="5929330"/>
            <a:ext cx="3429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«Дорожка здоровья» семья Комаровой Валерии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1278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582594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Номинация «Дорожки здоровья. Массажные коврики»</a:t>
            </a:r>
            <a:endParaRPr lang="ru-RU" sz="2400" dirty="0"/>
          </a:p>
        </p:txBody>
      </p:sp>
      <p:pic>
        <p:nvPicPr>
          <p:cNvPr id="1536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2621" t="8839" b="10663"/>
          <a:stretch>
            <a:fillRect/>
          </a:stretch>
        </p:blipFill>
        <p:spPr bwMode="auto">
          <a:xfrm>
            <a:off x="357158" y="500042"/>
            <a:ext cx="8215338" cy="56763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1714480" y="6143644"/>
            <a:ext cx="61436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Материал: основа резиновый коврик или ткань, поролоновые губки, пуговицы, бусины, карандаши, фломастеры, шнур, мозаика,  мочалка, бигуди.  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2643182"/>
            <a:ext cx="34290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«Коврик» семья</a:t>
            </a:r>
          </a:p>
          <a:p>
            <a:pPr algn="ctr"/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Рыковой Дианы</a:t>
            </a:r>
          </a:p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4000496" y="2428868"/>
            <a:ext cx="2357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«Дорожка» семья Зиновьевой Златы</a:t>
            </a:r>
            <a:endParaRPr lang="ru-RU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28662" y="5072074"/>
            <a:ext cx="3429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«Дорожка здоровья» семья Воронина Жени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3220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G:\нестанд обор\IMG_20191202_144421.jpg"/>
          <p:cNvPicPr>
            <a:picLocks noChangeAspect="1" noChangeArrowheads="1"/>
          </p:cNvPicPr>
          <p:nvPr/>
        </p:nvPicPr>
        <p:blipFill>
          <a:blip r:embed="rId2" cstate="print"/>
          <a:srcRect l="22773" t="34648" r="5015" b="13819"/>
          <a:stretch>
            <a:fillRect/>
          </a:stretch>
        </p:blipFill>
        <p:spPr bwMode="auto">
          <a:xfrm rot="10800000">
            <a:off x="214281" y="428602"/>
            <a:ext cx="5739445" cy="3071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3428992" y="2928934"/>
            <a:ext cx="25717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«Коврик» семья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Нефёдовой Кристины </a:t>
            </a:r>
          </a:p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00034" y="0"/>
            <a:ext cx="8229600" cy="5825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Номинация «Дорожки здоровья. Массажные коврики»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 l="10014" t="19887" r="17590" b="25815"/>
          <a:stretch>
            <a:fillRect/>
          </a:stretch>
        </p:blipFill>
        <p:spPr bwMode="auto">
          <a:xfrm rot="16200000">
            <a:off x="285736" y="3428990"/>
            <a:ext cx="3428995" cy="3429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2571736" y="3714752"/>
            <a:ext cx="30003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«По ровненькой дорожке»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семья 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Белик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Арсения</a:t>
            </a:r>
          </a:p>
          <a:p>
            <a:pPr algn="ctr"/>
            <a:endParaRPr lang="ru-RU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/>
          <a:srcRect l="31059" t="34206" r="22641"/>
          <a:stretch>
            <a:fillRect/>
          </a:stretch>
        </p:blipFill>
        <p:spPr bwMode="auto">
          <a:xfrm>
            <a:off x="6072198" y="1142984"/>
            <a:ext cx="2903184" cy="5500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6143636" y="500042"/>
            <a:ext cx="26431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«Дорожка здоровья» семья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Коробской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Лизы</a:t>
            </a:r>
          </a:p>
          <a:p>
            <a:pPr algn="ctr"/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3786182" y="5143512"/>
            <a:ext cx="22860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Материал: основа ткань, мозаика, бигуди. 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Ячейки из-под яиц.  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3806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 txBox="1">
            <a:spLocks/>
          </p:cNvSpPr>
          <p:nvPr/>
        </p:nvSpPr>
        <p:spPr>
          <a:xfrm>
            <a:off x="500034" y="0"/>
            <a:ext cx="8229600" cy="5825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Номинация «Дорожки здоровья. Массажные коврики»</a:t>
            </a: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638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5268" r="20536" b="13819"/>
          <a:stretch>
            <a:fillRect/>
          </a:stretch>
        </p:blipFill>
        <p:spPr bwMode="auto">
          <a:xfrm rot="5400000">
            <a:off x="1885953" y="-1243035"/>
            <a:ext cx="2357454" cy="6129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 l="22641" t="4104" r="16327" b="5927"/>
          <a:stretch>
            <a:fillRect/>
          </a:stretch>
        </p:blipFill>
        <p:spPr bwMode="auto">
          <a:xfrm rot="10800000" flipV="1">
            <a:off x="6072198" y="571480"/>
            <a:ext cx="3071802" cy="6037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/>
          <a:srcRect l="7909" t="7260" r="14223" b="7506"/>
          <a:stretch>
            <a:fillRect/>
          </a:stretch>
        </p:blipFill>
        <p:spPr bwMode="auto">
          <a:xfrm>
            <a:off x="0" y="2928934"/>
            <a:ext cx="2447413" cy="3571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5" cstate="print"/>
          <a:srcRect l="14223" t="947" r="26850" b="7506"/>
          <a:stretch>
            <a:fillRect/>
          </a:stretch>
        </p:blipFill>
        <p:spPr bwMode="auto">
          <a:xfrm rot="16200000" flipV="1">
            <a:off x="3392218" y="3822964"/>
            <a:ext cx="1798268" cy="3724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/>
          <p:cNvSpPr txBox="1"/>
          <p:nvPr/>
        </p:nvSpPr>
        <p:spPr>
          <a:xfrm>
            <a:off x="2500298" y="3357562"/>
            <a:ext cx="3571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Материал: линолеум или ткань, поролоновые губки, пуговицы, шнур, мозаика, пробки, мочалка,  костяшки домино,  горох, фасоль, мочалка.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57554" y="785794"/>
            <a:ext cx="29289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«Дорожка» семья</a:t>
            </a:r>
          </a:p>
          <a:p>
            <a:pPr algn="ctr"/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Нефёдовой Кристины </a:t>
            </a:r>
          </a:p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6215042" y="1357298"/>
            <a:ext cx="292895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«Дорожка здоровья» семья</a:t>
            </a:r>
          </a:p>
          <a:p>
            <a:pPr algn="ctr"/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Фатеева Сергея </a:t>
            </a:r>
          </a:p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2714612" y="5857892"/>
            <a:ext cx="34290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«Дорожка здоровья» семья</a:t>
            </a:r>
          </a:p>
          <a:p>
            <a:pPr algn="ctr"/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Волкова Никиты</a:t>
            </a:r>
          </a:p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-428660" y="3000372"/>
            <a:ext cx="34290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«Дорожка здоровья»</a:t>
            </a:r>
          </a:p>
          <a:p>
            <a:pPr algn="ctr"/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семья</a:t>
            </a:r>
          </a:p>
          <a:p>
            <a:pPr algn="ctr"/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Ярдыкова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Сергея</a:t>
            </a:r>
          </a:p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46266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 txBox="1">
            <a:spLocks/>
          </p:cNvSpPr>
          <p:nvPr/>
        </p:nvSpPr>
        <p:spPr>
          <a:xfrm>
            <a:off x="500034" y="0"/>
            <a:ext cx="8229600" cy="5825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Номинация «Дорожки здоровья. Массажные коврики»</a:t>
            </a: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 t="5682" r="3832" b="7506"/>
          <a:stretch>
            <a:fillRect/>
          </a:stretch>
        </p:blipFill>
        <p:spPr bwMode="auto">
          <a:xfrm>
            <a:off x="4000496" y="571480"/>
            <a:ext cx="5143504" cy="3482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/>
          <a:srcRect l="3864" t="5805" r="3537" b="5805"/>
          <a:stretch>
            <a:fillRect/>
          </a:stretch>
        </p:blipFill>
        <p:spPr bwMode="auto">
          <a:xfrm rot="16200000">
            <a:off x="428628" y="142853"/>
            <a:ext cx="3143273" cy="4000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4" descr="G:\нестанд обор\IMG-20191206-WA0033.jpg"/>
          <p:cNvPicPr>
            <a:picLocks noChangeAspect="1" noChangeArrowheads="1"/>
          </p:cNvPicPr>
          <p:nvPr/>
        </p:nvPicPr>
        <p:blipFill>
          <a:blip r:embed="rId4" cstate="print"/>
          <a:srcRect l="33146" t="17362" r="8847" b="16345"/>
          <a:stretch>
            <a:fillRect/>
          </a:stretch>
        </p:blipFill>
        <p:spPr bwMode="auto">
          <a:xfrm rot="5400000">
            <a:off x="6490612" y="4204613"/>
            <a:ext cx="2857494" cy="24492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/>
          <a:srcRect l="25140" t="18309" r="9751" b="7506"/>
          <a:stretch>
            <a:fillRect/>
          </a:stretch>
        </p:blipFill>
        <p:spPr bwMode="auto">
          <a:xfrm>
            <a:off x="214282" y="3786190"/>
            <a:ext cx="3594670" cy="3071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/>
          <p:cNvSpPr txBox="1"/>
          <p:nvPr/>
        </p:nvSpPr>
        <p:spPr>
          <a:xfrm>
            <a:off x="3786182" y="4286256"/>
            <a:ext cx="278608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Материал: резиновые коврики, поролоновые губки, пуговицы, шнур, горох, фасоль, бусы, мишура, карандаши, грецкий орех, шнур. </a:t>
            </a:r>
          </a:p>
        </p:txBody>
      </p:sp>
      <p:pic>
        <p:nvPicPr>
          <p:cNvPr id="19463" name="Picture 7" descr="https://3.bp.blogspot.com/-kflJTAfV8mE/W79QFYKddSI/AAAAAAAAAP8/CUaAk9ulQkIVAvxgKnB0UpCMetQzOMmGwCEwYBhgL/s1600/%25D1%2581%25D0%25BF%25D0%25BE%25D1%2580%25D1%2582%2B1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14743" y="5701508"/>
            <a:ext cx="3169487" cy="942202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714876" y="2214554"/>
            <a:ext cx="3571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«Разноцветный коврик» семья Михайловой Кристины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8596" y="5934670"/>
            <a:ext cx="30003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«Дорожка здоровья» семья Лактионова Арсения </a:t>
            </a:r>
          </a:p>
          <a:p>
            <a:pPr algn="ctr"/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571472" y="2857496"/>
            <a:ext cx="27860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Пазлы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массажёры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 семья Алексеевой Леры</a:t>
            </a:r>
          </a:p>
          <a:p>
            <a:pPr algn="ctr"/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7000892" y="5857892"/>
            <a:ext cx="1928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Чикашова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Е.В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2247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511156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Номинация «Оборудование для подвижных игр» </a:t>
            </a:r>
            <a:endParaRPr lang="ru-RU" sz="24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 l="5805" t="26201" r="7909" b="9085"/>
          <a:stretch>
            <a:fillRect/>
          </a:stretch>
        </p:blipFill>
        <p:spPr bwMode="auto">
          <a:xfrm>
            <a:off x="3000364" y="500042"/>
            <a:ext cx="3357618" cy="33576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/>
          <a:srcRect l="16327" t="5682" r="14223" b="7506"/>
          <a:stretch>
            <a:fillRect/>
          </a:stretch>
        </p:blipFill>
        <p:spPr bwMode="auto">
          <a:xfrm>
            <a:off x="0" y="1500174"/>
            <a:ext cx="3071802" cy="5119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5" descr="G:\нестанд обор\IMG-20191206-WA0094.jpg"/>
          <p:cNvPicPr>
            <a:picLocks noChangeAspect="1" noChangeArrowheads="1"/>
          </p:cNvPicPr>
          <p:nvPr/>
        </p:nvPicPr>
        <p:blipFill>
          <a:blip r:embed="rId4" cstate="print"/>
          <a:srcRect l="25140" t="4104" r="26324" b="5927"/>
          <a:stretch>
            <a:fillRect/>
          </a:stretch>
        </p:blipFill>
        <p:spPr bwMode="auto">
          <a:xfrm>
            <a:off x="6286512" y="2885395"/>
            <a:ext cx="2857488" cy="39726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/>
          <p:cNvSpPr txBox="1"/>
          <p:nvPr/>
        </p:nvSpPr>
        <p:spPr>
          <a:xfrm>
            <a:off x="214282" y="857232"/>
            <a:ext cx="2786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«Ножки – ладошки» 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Дети 7 гр. Шестакова О.В.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86116" y="642918"/>
            <a:ext cx="2786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«Попади в цель»  семья Леоновой Наташи </a:t>
            </a:r>
            <a:endParaRPr lang="ru-RU" sz="1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272398" y="3357562"/>
            <a:ext cx="28716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Кольцеброс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» семья Кузиной Юли </a:t>
            </a:r>
            <a:endParaRPr lang="ru-RU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5" cstate="print"/>
          <a:srcRect l="44423" t="5441" r="6605" b="34703"/>
          <a:stretch>
            <a:fillRect/>
          </a:stretch>
        </p:blipFill>
        <p:spPr bwMode="auto">
          <a:xfrm>
            <a:off x="6357950" y="500042"/>
            <a:ext cx="2571768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TextBox 20"/>
          <p:cNvSpPr txBox="1"/>
          <p:nvPr/>
        </p:nvSpPr>
        <p:spPr>
          <a:xfrm>
            <a:off x="6357950" y="642918"/>
            <a:ext cx="2786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«Волшебные колечки» семья Волкова Данилы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6" cstate="print"/>
          <a:srcRect l="12118" t="40407" r="25140" b="7506"/>
          <a:stretch>
            <a:fillRect/>
          </a:stretch>
        </p:blipFill>
        <p:spPr bwMode="auto">
          <a:xfrm>
            <a:off x="3071802" y="4071942"/>
            <a:ext cx="3327240" cy="2071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TextBox 28"/>
          <p:cNvSpPr txBox="1"/>
          <p:nvPr/>
        </p:nvSpPr>
        <p:spPr>
          <a:xfrm>
            <a:off x="3143240" y="6143644"/>
            <a:ext cx="285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«Стойка»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Чикашова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Е. В.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8748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 l="18432" r="26850" b="15398"/>
          <a:stretch>
            <a:fillRect/>
          </a:stretch>
        </p:blipFill>
        <p:spPr bwMode="auto">
          <a:xfrm>
            <a:off x="214282" y="1998033"/>
            <a:ext cx="2357454" cy="48599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 l="5805" t="16731" r="7909" b="5927"/>
          <a:stretch>
            <a:fillRect/>
          </a:stretch>
        </p:blipFill>
        <p:spPr bwMode="auto">
          <a:xfrm>
            <a:off x="2616932" y="714356"/>
            <a:ext cx="3466930" cy="4143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28596" y="214290"/>
            <a:ext cx="8229600" cy="511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Номинация «Оборудование для подвижных игр» </a:t>
            </a: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9" name="Picture 2" descr="G:\нестанд обор\IMG-20191206-WA00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2928934"/>
            <a:ext cx="2786082" cy="3714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6357950" y="2357430"/>
            <a:ext cx="25003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«Разноцветные ленты» 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Панова Е.Н.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71802" y="4786322"/>
            <a:ext cx="2714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«Хоккей» семья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Коробского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Матвея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4282" y="928670"/>
            <a:ext cx="23574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Тренажёр «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Кольцеброс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  семья 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Баймлер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Миланы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9" descr="http://sad4nytva.ru/uploads/posts/2019-08/1566386808_cropped-eda7b926a7b1fe1cdbf02aa8d29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488" y="5500702"/>
            <a:ext cx="3094341" cy="1129435"/>
          </a:xfrm>
          <a:prstGeom prst="rect">
            <a:avLst/>
          </a:prstGeom>
          <a:noFill/>
        </p:spPr>
      </p:pic>
      <p:pic>
        <p:nvPicPr>
          <p:cNvPr id="3074" name="Picture 2" descr="https://ozgdou20.edumsko.ru/uploads/2000/1743/section/261640/pups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16" y="785794"/>
            <a:ext cx="1500166" cy="15001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259625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571480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Номинация «Нестандартное игровое оборудование»</a:t>
            </a:r>
            <a:endParaRPr lang="ru-RU" sz="24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10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6324" t="26201" r="2648" b="34339"/>
          <a:stretch>
            <a:fillRect/>
          </a:stretch>
        </p:blipFill>
        <p:spPr bwMode="auto">
          <a:xfrm rot="5400000">
            <a:off x="1616251" y="1455527"/>
            <a:ext cx="3643337" cy="17323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 cstate="print"/>
          <a:srcRect l="12118" t="16731" r="5805" b="14871"/>
          <a:stretch>
            <a:fillRect/>
          </a:stretch>
        </p:blipFill>
        <p:spPr bwMode="auto">
          <a:xfrm>
            <a:off x="0" y="571480"/>
            <a:ext cx="2571736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4" cstate="print"/>
          <a:srcRect t="7051"/>
          <a:stretch>
            <a:fillRect/>
          </a:stretch>
        </p:blipFill>
        <p:spPr bwMode="auto">
          <a:xfrm>
            <a:off x="6357950" y="571480"/>
            <a:ext cx="2786050" cy="34527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5" cstate="print"/>
          <a:srcRect l="16327" t="947" r="24745" b="7506"/>
          <a:stretch>
            <a:fillRect/>
          </a:stretch>
        </p:blipFill>
        <p:spPr bwMode="auto">
          <a:xfrm>
            <a:off x="4500562" y="428604"/>
            <a:ext cx="1857388" cy="3847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6" cstate="print"/>
          <a:srcRect t="16731" b="28025"/>
          <a:stretch>
            <a:fillRect/>
          </a:stretch>
        </p:blipFill>
        <p:spPr bwMode="auto">
          <a:xfrm>
            <a:off x="5572132" y="4357670"/>
            <a:ext cx="3394472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9"/>
          <p:cNvPicPr>
            <a:picLocks noChangeAspect="1" noChangeArrowheads="1"/>
          </p:cNvPicPr>
          <p:nvPr/>
        </p:nvPicPr>
        <p:blipFill>
          <a:blip r:embed="rId7" cstate="print"/>
          <a:srcRect l="7909" t="2525" r="14223" b="21711"/>
          <a:stretch>
            <a:fillRect/>
          </a:stretch>
        </p:blipFill>
        <p:spPr bwMode="auto">
          <a:xfrm>
            <a:off x="214282" y="3428976"/>
            <a:ext cx="2643206" cy="3429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8" descr="G:\нестанд обор\IMG_20191202_144812.jpg"/>
          <p:cNvPicPr>
            <a:picLocks noChangeAspect="1" noChangeArrowheads="1"/>
          </p:cNvPicPr>
          <p:nvPr/>
        </p:nvPicPr>
        <p:blipFill>
          <a:blip r:embed="rId8" cstate="print"/>
          <a:srcRect t="2525" b="20133"/>
          <a:stretch>
            <a:fillRect/>
          </a:stretch>
        </p:blipFill>
        <p:spPr bwMode="auto">
          <a:xfrm>
            <a:off x="2928926" y="4205931"/>
            <a:ext cx="2571768" cy="26520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2714612" y="6072206"/>
            <a:ext cx="2786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«Весёлые гантели» семья Чабанова Артёма  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7158" y="6119336"/>
            <a:ext cx="2357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«Падающие мячики» Коллективная работа 7 гр.</a:t>
            </a:r>
            <a:endParaRPr lang="ru-RU" sz="1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642918"/>
            <a:ext cx="23574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«Одень резинку» дети группы № 7</a:t>
            </a:r>
            <a:endParaRPr lang="ru-RU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15042" y="4572008"/>
            <a:ext cx="2928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«Скакалка. Гантели» семья Рубцова Ярослава</a:t>
            </a:r>
            <a:endParaRPr lang="ru-RU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643174" y="2143116"/>
            <a:ext cx="17145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«Гантели» семья </a:t>
            </a:r>
            <a:r>
              <a:rPr lang="ru-RU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Баймлер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Полины </a:t>
            </a:r>
            <a:endParaRPr lang="ru-RU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429124" y="2714620"/>
            <a:ext cx="20717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«Забрось в кольцо» семья 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Петрова Артёма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00826" y="3571876"/>
            <a:ext cx="2643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«Спорт» семья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Каратоновой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Вероники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6443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"/>
          <p:cNvSpPr txBox="1">
            <a:spLocks/>
          </p:cNvSpPr>
          <p:nvPr/>
        </p:nvSpPr>
        <p:spPr>
          <a:xfrm>
            <a:off x="500034" y="0"/>
            <a:ext cx="8229600" cy="6429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Номинация «Нестандартное игровое оборудование»</a:t>
            </a:r>
          </a:p>
        </p:txBody>
      </p:sp>
      <p:pic>
        <p:nvPicPr>
          <p:cNvPr id="22538" name="Picture 1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8309" b="23290"/>
          <a:stretch>
            <a:fillRect/>
          </a:stretch>
        </p:blipFill>
        <p:spPr bwMode="auto">
          <a:xfrm>
            <a:off x="95433" y="500042"/>
            <a:ext cx="3119245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 cstate="print"/>
          <a:srcRect l="5805" t="16731" r="12118" b="9084"/>
          <a:stretch>
            <a:fillRect/>
          </a:stretch>
        </p:blipFill>
        <p:spPr bwMode="auto">
          <a:xfrm>
            <a:off x="6476474" y="714356"/>
            <a:ext cx="2667526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4" cstate="print"/>
          <a:srcRect l="21309" t="11049" r="50280" b="2139"/>
          <a:stretch>
            <a:fillRect/>
          </a:stretch>
        </p:blipFill>
        <p:spPr bwMode="auto">
          <a:xfrm>
            <a:off x="0" y="2928910"/>
            <a:ext cx="1714512" cy="3929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 l="31059" t="29358" r="19221" b="21711"/>
          <a:stretch>
            <a:fillRect/>
          </a:stretch>
        </p:blipFill>
        <p:spPr bwMode="auto">
          <a:xfrm>
            <a:off x="3357554" y="857232"/>
            <a:ext cx="3000396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 cstate="print"/>
          <a:srcRect l="2648" t="947" r="14486" b="24868"/>
          <a:stretch>
            <a:fillRect/>
          </a:stretch>
        </p:blipFill>
        <p:spPr bwMode="auto">
          <a:xfrm>
            <a:off x="5572132" y="4357694"/>
            <a:ext cx="3404703" cy="2286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7" cstate="print"/>
          <a:srcRect t="30936" r="10934"/>
          <a:stretch>
            <a:fillRect/>
          </a:stretch>
        </p:blipFill>
        <p:spPr bwMode="auto">
          <a:xfrm>
            <a:off x="1643041" y="4357694"/>
            <a:ext cx="3930779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8" cstate="print"/>
          <a:srcRect t="37250" b="28025"/>
          <a:stretch>
            <a:fillRect/>
          </a:stretch>
        </p:blipFill>
        <p:spPr bwMode="auto">
          <a:xfrm>
            <a:off x="1714480" y="3071810"/>
            <a:ext cx="4803259" cy="1250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3643306" y="571480"/>
            <a:ext cx="23574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«Ловкие ладошки» семья 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Ксении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Каратоновай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86578" y="2857496"/>
            <a:ext cx="1714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«Гантели» семья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Прот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Игоря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4643446"/>
            <a:ext cx="150019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«Эспандер» 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семья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Анисимова Валеры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857884" y="5143512"/>
            <a:ext cx="30737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Ловишки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» семья Игоря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Прот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000232" y="4572008"/>
            <a:ext cx="268714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 Спортивные кроссовки» </a:t>
            </a:r>
            <a:endParaRPr lang="ru-RU" sz="1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1857356" y="6143644"/>
            <a:ext cx="371477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«Весёлые хлопушки» Константинова Н.П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Заголовок 1"/>
          <p:cNvSpPr>
            <a:spLocks noGrp="1"/>
          </p:cNvSpPr>
          <p:nvPr>
            <p:ph type="title"/>
          </p:nvPr>
        </p:nvSpPr>
        <p:spPr>
          <a:xfrm>
            <a:off x="1928794" y="3000372"/>
            <a:ext cx="2043098" cy="654032"/>
          </a:xfrm>
        </p:spPr>
        <p:txBody>
          <a:bodyPr>
            <a:norm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«Эспандер» семья </a:t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Анисимова Валеры  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4485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E:\Вторая ж\2019г. осень и зима\20191206_1259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33956" y="332656"/>
            <a:ext cx="50358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altLang="ru-RU" sz="2000" b="1" dirty="0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Конкурс-выставка  </a:t>
            </a:r>
            <a:r>
              <a:rPr lang="ru-RU" altLang="ru-RU" sz="20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«Вторая жизнь  вещей</a:t>
            </a:r>
            <a:r>
              <a:rPr lang="ru-RU" altLang="ru-RU" sz="2000" b="1" dirty="0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»</a:t>
            </a:r>
            <a:endParaRPr lang="ru-RU" altLang="ru-RU" sz="2000" b="1" dirty="0">
              <a:ln w="12700">
                <a:solidFill>
                  <a:srgbClr val="C00000"/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693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 txBox="1">
            <a:spLocks/>
          </p:cNvSpPr>
          <p:nvPr/>
        </p:nvSpPr>
        <p:spPr>
          <a:xfrm>
            <a:off x="500034" y="0"/>
            <a:ext cx="8229600" cy="6429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Номинация «Оборудование для дыхательной гимнастики»</a:t>
            </a:r>
          </a:p>
        </p:txBody>
      </p:sp>
      <p:pic>
        <p:nvPicPr>
          <p:cNvPr id="1028" name="Picture 4" descr="G:\нестанд обор\IMG-20191206-WA00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5670" t="10417" r="16853" b="9084"/>
          <a:stretch>
            <a:fillRect/>
          </a:stretch>
        </p:blipFill>
        <p:spPr bwMode="auto">
          <a:xfrm>
            <a:off x="214282" y="571480"/>
            <a:ext cx="3000396" cy="26845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3" descr="G:\нестанд обор\IMG_20191202_144820.jpg"/>
          <p:cNvPicPr>
            <a:picLocks noChangeAspect="1" noChangeArrowheads="1"/>
          </p:cNvPicPr>
          <p:nvPr/>
        </p:nvPicPr>
        <p:blipFill>
          <a:blip r:embed="rId3" cstate="print"/>
          <a:srcRect l="10014" r="10014" b="5927"/>
          <a:stretch>
            <a:fillRect/>
          </a:stretch>
        </p:blipFill>
        <p:spPr bwMode="auto">
          <a:xfrm>
            <a:off x="5786446" y="785794"/>
            <a:ext cx="3357554" cy="52660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4" descr="G:\нестанд обор\IMG_20191202_144746.jpg"/>
          <p:cNvPicPr>
            <a:picLocks noChangeAspect="1" noChangeArrowheads="1"/>
          </p:cNvPicPr>
          <p:nvPr/>
        </p:nvPicPr>
        <p:blipFill>
          <a:blip r:embed="rId4" cstate="print"/>
          <a:srcRect l="7909" t="27780" r="7909" b="12241"/>
          <a:stretch>
            <a:fillRect/>
          </a:stretch>
        </p:blipFill>
        <p:spPr bwMode="auto">
          <a:xfrm>
            <a:off x="3143240" y="1000108"/>
            <a:ext cx="2695845" cy="25610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5" descr="G:\нестанд обор\IMG_20191202_144630.jpg"/>
          <p:cNvPicPr>
            <a:picLocks noChangeAspect="1" noChangeArrowheads="1"/>
          </p:cNvPicPr>
          <p:nvPr/>
        </p:nvPicPr>
        <p:blipFill>
          <a:blip r:embed="rId5" cstate="print"/>
          <a:srcRect l="280" t="37250" r="280" b="5927"/>
          <a:stretch>
            <a:fillRect/>
          </a:stretch>
        </p:blipFill>
        <p:spPr bwMode="auto">
          <a:xfrm>
            <a:off x="357158" y="3786190"/>
            <a:ext cx="5119683" cy="3071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3357554" y="571480"/>
            <a:ext cx="22860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«Найди Енота» семья 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Мошкина Саши 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071538" y="3500438"/>
            <a:ext cx="42198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«Футбол» семья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Перминова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Ярослава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0" y="2786058"/>
            <a:ext cx="3143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«Дыхательная гимнастика» семья  Прокопенко Коли 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429388" y="6000768"/>
            <a:ext cx="23412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«Кто спрятался» семья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Рудакова Миши 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7817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/>
        </p:nvSpPr>
        <p:spPr>
          <a:xfrm>
            <a:off x="500034" y="0"/>
            <a:ext cx="8229600" cy="6429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Номинация «Оборудование для дыхательной гимнастики»</a:t>
            </a:r>
          </a:p>
        </p:txBody>
      </p:sp>
      <p:pic>
        <p:nvPicPr>
          <p:cNvPr id="15" name="Picture 3" descr="G:\нестанд обор\IMG_20191202_144310.jpg"/>
          <p:cNvPicPr>
            <a:picLocks noChangeAspect="1" noChangeArrowheads="1"/>
          </p:cNvPicPr>
          <p:nvPr/>
        </p:nvPicPr>
        <p:blipFill>
          <a:blip r:embed="rId2" cstate="print"/>
          <a:srcRect l="12118" t="11996"/>
          <a:stretch>
            <a:fillRect/>
          </a:stretch>
        </p:blipFill>
        <p:spPr bwMode="auto">
          <a:xfrm>
            <a:off x="0" y="928670"/>
            <a:ext cx="3804682" cy="2857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2" descr="G:\нестанд обор\IMG-20191206-WA0058.jpg"/>
          <p:cNvPicPr>
            <a:picLocks noChangeAspect="1" noChangeArrowheads="1"/>
          </p:cNvPicPr>
          <p:nvPr/>
        </p:nvPicPr>
        <p:blipFill>
          <a:blip r:embed="rId3" cstate="print"/>
          <a:srcRect l="5303" t="7729" r="9682" b="14984"/>
          <a:stretch>
            <a:fillRect/>
          </a:stretch>
        </p:blipFill>
        <p:spPr bwMode="auto">
          <a:xfrm rot="5400000">
            <a:off x="558481" y="3441991"/>
            <a:ext cx="2571744" cy="31172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4" descr="C:\Users\User\Downloads\IMG-20191206-WA0072.jpg"/>
          <p:cNvPicPr>
            <a:picLocks noChangeAspect="1" noChangeArrowheads="1"/>
          </p:cNvPicPr>
          <p:nvPr/>
        </p:nvPicPr>
        <p:blipFill>
          <a:blip r:embed="rId4" cstate="print"/>
          <a:srcRect l="40530" t="19888" r="12118" b="5927"/>
          <a:stretch>
            <a:fillRect/>
          </a:stretch>
        </p:blipFill>
        <p:spPr bwMode="auto">
          <a:xfrm>
            <a:off x="4000496" y="642918"/>
            <a:ext cx="2428892" cy="28539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5" descr="C:\Users\User\Downloads\IMG-20191206-WA0075.jpg"/>
          <p:cNvPicPr>
            <a:picLocks noChangeAspect="1" noChangeArrowheads="1"/>
          </p:cNvPicPr>
          <p:nvPr/>
        </p:nvPicPr>
        <p:blipFill>
          <a:blip r:embed="rId5" cstate="print"/>
          <a:srcRect l="5015" t="18309" r="5015" b="21712"/>
          <a:stretch>
            <a:fillRect/>
          </a:stretch>
        </p:blipFill>
        <p:spPr bwMode="auto">
          <a:xfrm>
            <a:off x="3500430" y="3929066"/>
            <a:ext cx="5429288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3" descr="G:\нестанд обор\IMG_20191202_144611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 l="8567" t="10417" r="5015" b="12241"/>
          <a:stretch>
            <a:fillRect/>
          </a:stretch>
        </p:blipFill>
        <p:spPr bwMode="auto">
          <a:xfrm rot="5400000">
            <a:off x="6012423" y="1131322"/>
            <a:ext cx="3405697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Прямоугольник 21"/>
          <p:cNvSpPr/>
          <p:nvPr/>
        </p:nvSpPr>
        <p:spPr>
          <a:xfrm>
            <a:off x="4071934" y="3214686"/>
            <a:ext cx="22915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«Весёлый ветерок» 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семья Игоря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Иваниди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286512" y="2643182"/>
            <a:ext cx="25813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«Задуй мячик в ворота» 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Семья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Бардаковой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Киры 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85720" y="500042"/>
            <a:ext cx="24780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«Воздушный лабиринт» 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семья Алексеевой Леры 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0" y="6215082"/>
            <a:ext cx="34947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«Лабиринт» семья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Гнутовой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Нины 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500562" y="6072206"/>
            <a:ext cx="42148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«Футбол» семья Задорожной Вероники</a:t>
            </a:r>
            <a:endParaRPr lang="ru-RU" sz="1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333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0" name="Picture 6" descr="C:\Users\User\Downloads\IMG-20191206-WA007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0934" t="23044" b="18555"/>
          <a:stretch>
            <a:fillRect/>
          </a:stretch>
        </p:blipFill>
        <p:spPr bwMode="auto">
          <a:xfrm>
            <a:off x="214282" y="571480"/>
            <a:ext cx="5955817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2" descr="C:\Users\User\Downloads\IMG-20191206-WA0062.jpg"/>
          <p:cNvPicPr>
            <a:picLocks noChangeAspect="1" noChangeArrowheads="1"/>
          </p:cNvPicPr>
          <p:nvPr/>
        </p:nvPicPr>
        <p:blipFill>
          <a:blip r:embed="rId3" cstate="print"/>
          <a:srcRect l="10934" t="5682" r="14486" b="28025"/>
          <a:stretch>
            <a:fillRect/>
          </a:stretch>
        </p:blipFill>
        <p:spPr bwMode="auto">
          <a:xfrm>
            <a:off x="4000496" y="3571876"/>
            <a:ext cx="4929186" cy="3286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500034" y="0"/>
            <a:ext cx="8229600" cy="6429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Номинация «Оборудование для дыхательной гимнастики»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85720" y="3500438"/>
            <a:ext cx="37147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Комплекс игр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«Дышим интересно» семья </a:t>
            </a:r>
          </a:p>
          <a:p>
            <a:pPr algn="ctr"/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Мерасат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Елизаветы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143636" y="2857496"/>
            <a:ext cx="27589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«Воздушный футбол»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семья Алексеевой Леры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33" name="Picture 9" descr="http://sad4nytva.ru/uploads/posts/2019-08/1566386808_cropped-eda7b926a7b1fe1cdbf02aa8d29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4929198"/>
            <a:ext cx="3522969" cy="1285884"/>
          </a:xfrm>
          <a:prstGeom prst="rect">
            <a:avLst/>
          </a:prstGeom>
          <a:noFill/>
        </p:spPr>
      </p:pic>
      <p:pic>
        <p:nvPicPr>
          <p:cNvPr id="26637" name="Picture 13" descr="https://yt3.ggpht.com/a/AGF-l7_d8MoGcdZcqvidu9evX8RLlNAgc1fLU22mYw=s900-c-k-c0xffffffff-no-rj-m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43702" y="714356"/>
            <a:ext cx="1828760" cy="18287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812462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61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Блок-схема: документ 13"/>
          <p:cNvSpPr/>
          <p:nvPr/>
        </p:nvSpPr>
        <p:spPr>
          <a:xfrm>
            <a:off x="179512" y="476672"/>
            <a:ext cx="8784976" cy="6552728"/>
          </a:xfrm>
          <a:prstGeom prst="flowChartDocument">
            <a:avLst/>
          </a:prstGeom>
          <a:gradFill flip="none" rotWithShape="1">
            <a:gsLst>
              <a:gs pos="0">
                <a:srgbClr val="0000FF">
                  <a:tint val="66000"/>
                  <a:satMod val="160000"/>
                </a:srgbClr>
              </a:gs>
              <a:gs pos="50000">
                <a:srgbClr val="0000FF">
                  <a:tint val="44500"/>
                  <a:satMod val="160000"/>
                </a:srgbClr>
              </a:gs>
              <a:gs pos="100000">
                <a:srgbClr val="0000FF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00FF"/>
                </a:solidFill>
              </a:ln>
              <a:solidFill>
                <a:srgbClr val="0000FF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836712"/>
            <a:ext cx="43924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 smtClean="0">
              <a:solidFill>
                <a:srgbClr val="1503FB"/>
              </a:solidFill>
            </a:endParaRPr>
          </a:p>
          <a:p>
            <a:pPr marL="228600" indent="-228600">
              <a:buAutoNum type="arabicPeriod"/>
            </a:pPr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74774" y="102001"/>
            <a:ext cx="85456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Результаты  Конкурса –выставки   «Вторая  жизнь  вещей»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  </a:t>
            </a:r>
            <a:endParaRPr lang="ru-RU" sz="1600" b="1" dirty="0" smtClean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580112" y="836712"/>
            <a:ext cx="35638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endParaRPr lang="ru-RU" sz="1200" dirty="0" smtClean="0"/>
          </a:p>
          <a:p>
            <a:pPr marL="228600" indent="-228600"/>
            <a:endParaRPr lang="ru-RU" sz="1200" dirty="0" smtClean="0"/>
          </a:p>
          <a:p>
            <a:pPr marL="228600" indent="-228600"/>
            <a:endParaRPr lang="ru-RU" sz="1200" dirty="0" smtClean="0"/>
          </a:p>
          <a:p>
            <a:pPr marL="228600" indent="-228600"/>
            <a:r>
              <a:rPr lang="ru-RU" sz="1200" dirty="0" smtClean="0"/>
              <a:t>                                        </a:t>
            </a:r>
          </a:p>
          <a:p>
            <a:pPr marL="228600" indent="-228600"/>
            <a:r>
              <a:rPr lang="ru-RU" sz="1200" dirty="0" smtClean="0"/>
              <a:t>  </a:t>
            </a:r>
          </a:p>
          <a:p>
            <a:pPr marL="228600" indent="-228600"/>
            <a:endParaRPr lang="ru-RU" sz="1200" dirty="0" smtClean="0"/>
          </a:p>
          <a:p>
            <a:pPr marL="228600" indent="-228600">
              <a:buAutoNum type="arabicPeriod" startAt="11"/>
            </a:pPr>
            <a:endParaRPr lang="ru-RU" sz="1200" dirty="0" smtClean="0"/>
          </a:p>
          <a:p>
            <a:pPr marL="228600" indent="-228600">
              <a:buAutoNum type="arabicPeriod" startAt="11"/>
            </a:pPr>
            <a:endParaRPr lang="ru-RU" sz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427984" y="764704"/>
            <a:ext cx="49685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r>
              <a:rPr lang="ru-RU" sz="1200" b="1" dirty="0" smtClean="0">
                <a:solidFill>
                  <a:srgbClr val="FF0000"/>
                </a:solidFill>
              </a:rPr>
              <a:t>    </a:t>
            </a:r>
            <a:endParaRPr lang="ru-RU" sz="1200" dirty="0" smtClean="0">
              <a:solidFill>
                <a:srgbClr val="0000FF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72000" y="90872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indent="-228600">
              <a:buAutoNum type="arabicPeriod"/>
            </a:pPr>
            <a:endParaRPr lang="ru-RU" dirty="0" smtClean="0">
              <a:solidFill>
                <a:srgbClr val="1503FB"/>
              </a:solidFill>
            </a:endParaRPr>
          </a:p>
          <a:p>
            <a:pPr marL="228600" indent="-228600"/>
            <a:r>
              <a:rPr lang="ru-RU" b="1" dirty="0" smtClean="0">
                <a:solidFill>
                  <a:srgbClr val="FF0000"/>
                </a:solidFill>
              </a:rPr>
              <a:t>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33772" y="546835"/>
            <a:ext cx="9162764" cy="726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00FF"/>
                </a:solidFill>
              </a:rPr>
              <a:t> </a:t>
            </a:r>
            <a:r>
              <a:rPr lang="ru-RU" sz="1400" dirty="0" smtClean="0">
                <a:solidFill>
                  <a:srgbClr val="0000FF"/>
                </a:solidFill>
              </a:rPr>
              <a:t>    </a:t>
            </a:r>
            <a:r>
              <a:rPr lang="ru-RU" sz="1400" dirty="0" smtClean="0">
                <a:solidFill>
                  <a:srgbClr val="C00000"/>
                </a:solidFill>
              </a:rPr>
              <a:t> </a:t>
            </a:r>
            <a:r>
              <a:rPr lang="ru-RU" sz="1400" b="1" dirty="0">
                <a:solidFill>
                  <a:srgbClr val="C00000"/>
                </a:solidFill>
                <a:cs typeface="Arial" pitchFamily="34" charset="0"/>
              </a:rPr>
              <a:t>Номинация «</a:t>
            </a:r>
            <a:r>
              <a:rPr lang="ru-RU" sz="1400" b="1" dirty="0">
                <a:solidFill>
                  <a:srgbClr val="C00000"/>
                </a:solidFill>
              </a:rPr>
              <a:t>Книжка-самоделка  о природе  в стихах</a:t>
            </a:r>
            <a:r>
              <a:rPr lang="ru-RU" sz="1400" b="1" dirty="0" smtClean="0">
                <a:solidFill>
                  <a:srgbClr val="C00000"/>
                </a:solidFill>
              </a:rPr>
              <a:t>»</a:t>
            </a:r>
            <a:endParaRPr lang="ru-RU" sz="1400" b="1" dirty="0">
              <a:solidFill>
                <a:srgbClr val="C00000"/>
              </a:solidFill>
              <a:cs typeface="Times New Roman" pitchFamily="18" charset="0"/>
            </a:endParaRPr>
          </a:p>
          <a:p>
            <a:r>
              <a:rPr lang="en-US" sz="1400" dirty="0" smtClean="0">
                <a:solidFill>
                  <a:srgbClr val="0101B3"/>
                </a:solidFill>
                <a:cs typeface="Arial" pitchFamily="34" charset="0"/>
              </a:rPr>
              <a:t>I  </a:t>
            </a:r>
            <a:r>
              <a:rPr lang="ru-RU" sz="1400" dirty="0" smtClean="0">
                <a:solidFill>
                  <a:srgbClr val="0101B3"/>
                </a:solidFill>
                <a:cs typeface="Arial" pitchFamily="34" charset="0"/>
              </a:rPr>
              <a:t>место -</a:t>
            </a:r>
            <a:r>
              <a:rPr lang="en-US" sz="1400" dirty="0" smtClean="0">
                <a:solidFill>
                  <a:srgbClr val="0101B3"/>
                </a:solidFill>
                <a:cs typeface="Arial" pitchFamily="34" charset="0"/>
              </a:rPr>
              <a:t> </a:t>
            </a:r>
            <a:r>
              <a:rPr lang="ru-RU" sz="1400" dirty="0" smtClean="0">
                <a:solidFill>
                  <a:srgbClr val="0101B3"/>
                </a:solidFill>
                <a:cs typeface="Arial" pitchFamily="34" charset="0"/>
              </a:rPr>
              <a:t> «Книжка о природе в стихах». Семья Протасова Захара, </a:t>
            </a:r>
            <a:r>
              <a:rPr lang="ru-RU" sz="1400" dirty="0" err="1" smtClean="0">
                <a:solidFill>
                  <a:srgbClr val="0101B3"/>
                </a:solidFill>
                <a:cs typeface="Arial" pitchFamily="34" charset="0"/>
              </a:rPr>
              <a:t>подг</a:t>
            </a:r>
            <a:r>
              <a:rPr lang="ru-RU" sz="1400" dirty="0" smtClean="0">
                <a:solidFill>
                  <a:srgbClr val="0101B3"/>
                </a:solidFill>
                <a:cs typeface="Arial" pitchFamily="34" charset="0"/>
              </a:rPr>
              <a:t>. гр.№11.</a:t>
            </a:r>
          </a:p>
          <a:p>
            <a:r>
              <a:rPr lang="en-US" sz="1400" dirty="0" smtClean="0">
                <a:solidFill>
                  <a:srgbClr val="0101B3"/>
                </a:solidFill>
                <a:cs typeface="Arial" pitchFamily="34" charset="0"/>
              </a:rPr>
              <a:t>II </a:t>
            </a:r>
            <a:r>
              <a:rPr lang="ru-RU" sz="1400" dirty="0" smtClean="0">
                <a:solidFill>
                  <a:srgbClr val="0101B3"/>
                </a:solidFill>
                <a:cs typeface="Arial" pitchFamily="34" charset="0"/>
              </a:rPr>
              <a:t>место - </a:t>
            </a:r>
            <a:r>
              <a:rPr lang="ru-RU" sz="1400" dirty="0">
                <a:solidFill>
                  <a:srgbClr val="1503FB"/>
                </a:solidFill>
              </a:rPr>
              <a:t>«Школа вежливых  манер. Звери  подают  пример». </a:t>
            </a:r>
            <a:r>
              <a:rPr lang="ru-RU" sz="1400" dirty="0" err="1">
                <a:solidFill>
                  <a:srgbClr val="1503FB"/>
                </a:solidFill>
              </a:rPr>
              <a:t>Анкудович</a:t>
            </a:r>
            <a:r>
              <a:rPr lang="ru-RU" sz="1400" dirty="0">
                <a:solidFill>
                  <a:srgbClr val="1503FB"/>
                </a:solidFill>
              </a:rPr>
              <a:t>  </a:t>
            </a:r>
            <a:r>
              <a:rPr lang="ru-RU" sz="1400" dirty="0" smtClean="0">
                <a:solidFill>
                  <a:srgbClr val="1503FB"/>
                </a:solidFill>
              </a:rPr>
              <a:t>Тимофей, </a:t>
            </a:r>
          </a:p>
          <a:p>
            <a:r>
              <a:rPr lang="ru-RU" sz="1400" dirty="0" smtClean="0">
                <a:solidFill>
                  <a:srgbClr val="1503FB"/>
                </a:solidFill>
              </a:rPr>
              <a:t> подготовительная  к школе группа №2. Руководитель: </a:t>
            </a:r>
            <a:r>
              <a:rPr lang="ru-RU" sz="1400" dirty="0" err="1" smtClean="0">
                <a:solidFill>
                  <a:srgbClr val="1503FB"/>
                </a:solidFill>
              </a:rPr>
              <a:t>Вайс</a:t>
            </a:r>
            <a:r>
              <a:rPr lang="ru-RU" sz="1400" dirty="0" smtClean="0">
                <a:solidFill>
                  <a:srgbClr val="1503FB"/>
                </a:solidFill>
              </a:rPr>
              <a:t> Марина Витальевна.</a:t>
            </a:r>
          </a:p>
          <a:p>
            <a:r>
              <a:rPr lang="en-US" sz="1400" dirty="0" smtClean="0">
                <a:solidFill>
                  <a:srgbClr val="1503FB"/>
                </a:solidFill>
                <a:cs typeface="Arial" pitchFamily="34" charset="0"/>
              </a:rPr>
              <a:t>III </a:t>
            </a:r>
            <a:r>
              <a:rPr lang="ru-RU" sz="1400" dirty="0" smtClean="0">
                <a:solidFill>
                  <a:srgbClr val="1503FB"/>
                </a:solidFill>
                <a:cs typeface="Arial" pitchFamily="34" charset="0"/>
              </a:rPr>
              <a:t>место -  «Алфавит». Семья </a:t>
            </a:r>
            <a:r>
              <a:rPr lang="ru-RU" sz="1400" dirty="0" err="1" smtClean="0">
                <a:solidFill>
                  <a:srgbClr val="1503FB"/>
                </a:solidFill>
                <a:cs typeface="Arial" pitchFamily="34" charset="0"/>
              </a:rPr>
              <a:t>Мерлицкой</a:t>
            </a:r>
            <a:r>
              <a:rPr lang="ru-RU" sz="1400" dirty="0" smtClean="0">
                <a:solidFill>
                  <a:srgbClr val="1503FB"/>
                </a:solidFill>
                <a:cs typeface="Arial" pitchFamily="34" charset="0"/>
              </a:rPr>
              <a:t> Вероники, подготовительная  к школе гр.№2.</a:t>
            </a:r>
            <a:r>
              <a:rPr lang="ru-RU" sz="1400" dirty="0" smtClean="0">
                <a:solidFill>
                  <a:srgbClr val="0101B3"/>
                </a:solidFill>
                <a:cs typeface="Arial" pitchFamily="34" charset="0"/>
              </a:rPr>
              <a:t>  </a:t>
            </a:r>
          </a:p>
          <a:p>
            <a:r>
              <a:rPr lang="ru-RU" sz="1400" dirty="0">
                <a:solidFill>
                  <a:srgbClr val="0101B3"/>
                </a:solidFill>
                <a:cs typeface="Arial" pitchFamily="34" charset="0"/>
              </a:rPr>
              <a:t> </a:t>
            </a:r>
            <a:r>
              <a:rPr lang="ru-RU" sz="1400" dirty="0" smtClean="0">
                <a:solidFill>
                  <a:srgbClr val="0101B3"/>
                </a:solidFill>
                <a:cs typeface="Arial" pitchFamily="34" charset="0"/>
              </a:rPr>
              <a:t>   </a:t>
            </a:r>
          </a:p>
          <a:p>
            <a:pPr marL="228600" indent="-228600"/>
            <a:r>
              <a:rPr lang="ru-RU" sz="1400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ru-RU" sz="1400" dirty="0" smtClean="0">
                <a:solidFill>
                  <a:srgbClr val="C00000"/>
                </a:solidFill>
                <a:cs typeface="Arial" pitchFamily="34" charset="0"/>
              </a:rPr>
              <a:t>     </a:t>
            </a:r>
            <a:r>
              <a:rPr lang="ru-RU" sz="1400" b="1" dirty="0" smtClean="0">
                <a:solidFill>
                  <a:srgbClr val="C00000"/>
                </a:solidFill>
              </a:rPr>
              <a:t>Номинация  </a:t>
            </a:r>
            <a:r>
              <a:rPr lang="ru-RU" sz="1400" b="1" dirty="0">
                <a:solidFill>
                  <a:srgbClr val="C00000"/>
                </a:solidFill>
              </a:rPr>
              <a:t>«Книжка –самоделка о временах года</a:t>
            </a:r>
            <a:r>
              <a:rPr lang="ru-RU" sz="1400" b="1" dirty="0" smtClean="0">
                <a:solidFill>
                  <a:srgbClr val="C00000"/>
                </a:solidFill>
              </a:rPr>
              <a:t>»</a:t>
            </a:r>
            <a:endParaRPr lang="ru-RU" sz="1400" b="1" dirty="0">
              <a:solidFill>
                <a:srgbClr val="C00000"/>
              </a:solidFill>
            </a:endParaRPr>
          </a:p>
          <a:p>
            <a:pPr marL="228600" indent="-228600"/>
            <a:r>
              <a:rPr lang="en-US" sz="1400" dirty="0" smtClean="0">
                <a:solidFill>
                  <a:srgbClr val="0101B3"/>
                </a:solidFill>
                <a:cs typeface="Arial" pitchFamily="34" charset="0"/>
              </a:rPr>
              <a:t>I </a:t>
            </a:r>
            <a:r>
              <a:rPr lang="ru-RU" sz="1400" dirty="0" smtClean="0">
                <a:solidFill>
                  <a:srgbClr val="0101B3"/>
                </a:solidFill>
                <a:cs typeface="Arial" pitchFamily="34" charset="0"/>
              </a:rPr>
              <a:t>место -   «</a:t>
            </a:r>
            <a:r>
              <a:rPr lang="ru-RU" sz="1400" dirty="0" smtClean="0">
                <a:solidFill>
                  <a:srgbClr val="1503FB"/>
                </a:solidFill>
              </a:rPr>
              <a:t>Времена </a:t>
            </a:r>
            <a:r>
              <a:rPr lang="ru-RU" sz="1400" dirty="0">
                <a:solidFill>
                  <a:srgbClr val="1503FB"/>
                </a:solidFill>
              </a:rPr>
              <a:t>года». </a:t>
            </a:r>
            <a:r>
              <a:rPr lang="ru-RU" sz="1400" dirty="0" smtClean="0">
                <a:solidFill>
                  <a:srgbClr val="1503FB"/>
                </a:solidFill>
              </a:rPr>
              <a:t> Семья  Брагина Алексея, </a:t>
            </a:r>
            <a:r>
              <a:rPr lang="ru-RU" sz="1400" dirty="0">
                <a:solidFill>
                  <a:srgbClr val="1503FB"/>
                </a:solidFill>
              </a:rPr>
              <a:t>подготовительная к  школе группа №</a:t>
            </a:r>
            <a:r>
              <a:rPr lang="ru-RU" sz="1400" dirty="0" smtClean="0">
                <a:solidFill>
                  <a:srgbClr val="1503FB"/>
                </a:solidFill>
              </a:rPr>
              <a:t>11 </a:t>
            </a:r>
            <a:r>
              <a:rPr lang="ru-RU" sz="1400" dirty="0">
                <a:solidFill>
                  <a:srgbClr val="1503FB"/>
                </a:solidFill>
              </a:rPr>
              <a:t>.</a:t>
            </a:r>
          </a:p>
          <a:p>
            <a:pPr marL="228600" indent="-228600"/>
            <a:r>
              <a:rPr lang="en-US" sz="1400" dirty="0" smtClean="0">
                <a:solidFill>
                  <a:srgbClr val="0000FF"/>
                </a:solidFill>
              </a:rPr>
              <a:t>II </a:t>
            </a:r>
            <a:r>
              <a:rPr lang="ru-RU" sz="1400" dirty="0" smtClean="0">
                <a:solidFill>
                  <a:srgbClr val="0000FF"/>
                </a:solidFill>
              </a:rPr>
              <a:t>место – «</a:t>
            </a:r>
            <a:r>
              <a:rPr lang="ru-RU" sz="1400" dirty="0" smtClean="0">
                <a:solidFill>
                  <a:srgbClr val="1503FB"/>
                </a:solidFill>
              </a:rPr>
              <a:t>Времена  </a:t>
            </a:r>
            <a:r>
              <a:rPr lang="ru-RU" sz="1400" dirty="0">
                <a:solidFill>
                  <a:srgbClr val="1503FB"/>
                </a:solidFill>
              </a:rPr>
              <a:t>года». </a:t>
            </a:r>
            <a:r>
              <a:rPr lang="ru-RU" sz="1400" dirty="0" smtClean="0">
                <a:solidFill>
                  <a:srgbClr val="1503FB"/>
                </a:solidFill>
              </a:rPr>
              <a:t> Семья  Ивановой Алены, </a:t>
            </a:r>
            <a:r>
              <a:rPr lang="ru-RU" sz="1400" dirty="0">
                <a:solidFill>
                  <a:srgbClr val="1503FB"/>
                </a:solidFill>
              </a:rPr>
              <a:t>подготовительная к школе группа №</a:t>
            </a:r>
            <a:r>
              <a:rPr lang="ru-RU" sz="1400" dirty="0" smtClean="0">
                <a:solidFill>
                  <a:srgbClr val="1503FB"/>
                </a:solidFill>
              </a:rPr>
              <a:t>2. </a:t>
            </a:r>
            <a:endParaRPr lang="ru-RU" sz="1400" dirty="0">
              <a:solidFill>
                <a:srgbClr val="1503FB"/>
              </a:solidFill>
            </a:endParaRPr>
          </a:p>
          <a:p>
            <a:pPr marL="228600" indent="-228600"/>
            <a:endParaRPr lang="en-US" sz="1400" dirty="0">
              <a:solidFill>
                <a:srgbClr val="1503FB"/>
              </a:solidFill>
            </a:endParaRPr>
          </a:p>
          <a:p>
            <a:pPr marL="228600" indent="-228600"/>
            <a:r>
              <a:rPr lang="ru-RU" sz="1400" dirty="0" smtClean="0">
                <a:solidFill>
                  <a:srgbClr val="1503FB"/>
                </a:solidFill>
              </a:rPr>
              <a:t>   </a:t>
            </a:r>
            <a:r>
              <a:rPr lang="en-US" sz="1400" dirty="0" smtClean="0">
                <a:solidFill>
                  <a:srgbClr val="1503FB"/>
                </a:solidFill>
              </a:rPr>
              <a:t>  </a:t>
            </a:r>
            <a:r>
              <a:rPr lang="ru-RU" sz="1400" b="1" dirty="0" smtClean="0">
                <a:solidFill>
                  <a:srgbClr val="C00000"/>
                </a:solidFill>
              </a:rPr>
              <a:t>Номинация  </a:t>
            </a:r>
            <a:r>
              <a:rPr lang="ru-RU" sz="1400" b="1" dirty="0">
                <a:solidFill>
                  <a:srgbClr val="C00000"/>
                </a:solidFill>
              </a:rPr>
              <a:t>«Книжка – самоделка о природе  в загадках</a:t>
            </a:r>
            <a:r>
              <a:rPr lang="ru-RU" sz="1400" b="1" dirty="0" smtClean="0">
                <a:solidFill>
                  <a:srgbClr val="C00000"/>
                </a:solidFill>
              </a:rPr>
              <a:t>»</a:t>
            </a:r>
            <a:endParaRPr lang="ru-RU" sz="1400" b="1" dirty="0">
              <a:solidFill>
                <a:srgbClr val="C00000"/>
              </a:solidFill>
            </a:endParaRPr>
          </a:p>
          <a:p>
            <a:pPr marL="228600" indent="-228600"/>
            <a:r>
              <a:rPr lang="ru-RU" sz="1400" dirty="0" smtClean="0">
                <a:solidFill>
                  <a:srgbClr val="1503FB"/>
                </a:solidFill>
              </a:rPr>
              <a:t> </a:t>
            </a:r>
            <a:r>
              <a:rPr lang="en-US" sz="1400" dirty="0" smtClean="0">
                <a:solidFill>
                  <a:srgbClr val="1503FB"/>
                </a:solidFill>
              </a:rPr>
              <a:t>I </a:t>
            </a:r>
            <a:r>
              <a:rPr lang="ru-RU" sz="1400" dirty="0" smtClean="0">
                <a:solidFill>
                  <a:srgbClr val="1503FB"/>
                </a:solidFill>
              </a:rPr>
              <a:t>место -  «Загадки</a:t>
            </a:r>
            <a:r>
              <a:rPr lang="ru-RU" sz="1400" dirty="0">
                <a:solidFill>
                  <a:srgbClr val="1503FB"/>
                </a:solidFill>
              </a:rPr>
              <a:t>».  </a:t>
            </a:r>
            <a:r>
              <a:rPr lang="ru-RU" sz="1400" dirty="0" smtClean="0">
                <a:solidFill>
                  <a:srgbClr val="1503FB"/>
                </a:solidFill>
              </a:rPr>
              <a:t>Семья  Лисовской Ксении,  </a:t>
            </a:r>
            <a:r>
              <a:rPr lang="ru-RU" sz="1400" dirty="0">
                <a:solidFill>
                  <a:srgbClr val="1503FB"/>
                </a:solidFill>
              </a:rPr>
              <a:t>подготовительная  к школе группа №</a:t>
            </a:r>
            <a:r>
              <a:rPr lang="ru-RU" sz="1400" dirty="0" smtClean="0">
                <a:solidFill>
                  <a:srgbClr val="1503FB"/>
                </a:solidFill>
              </a:rPr>
              <a:t>11.</a:t>
            </a:r>
          </a:p>
          <a:p>
            <a:pPr marL="228600" indent="-228600"/>
            <a:r>
              <a:rPr lang="en-US" sz="1400" dirty="0" smtClean="0">
                <a:solidFill>
                  <a:srgbClr val="1503FB"/>
                </a:solidFill>
              </a:rPr>
              <a:t> II </a:t>
            </a:r>
            <a:r>
              <a:rPr lang="ru-RU" sz="1400" dirty="0" smtClean="0">
                <a:solidFill>
                  <a:srgbClr val="1503FB"/>
                </a:solidFill>
              </a:rPr>
              <a:t>место-  «Загадки  про животных». Коллектив детей:  Мурзина </a:t>
            </a:r>
            <a:r>
              <a:rPr lang="ru-RU" sz="1400" dirty="0">
                <a:solidFill>
                  <a:srgbClr val="1503FB"/>
                </a:solidFill>
              </a:rPr>
              <a:t>Василиса, </a:t>
            </a:r>
            <a:r>
              <a:rPr lang="ru-RU" sz="1400" dirty="0" err="1">
                <a:solidFill>
                  <a:srgbClr val="1503FB"/>
                </a:solidFill>
              </a:rPr>
              <a:t>Бочковская</a:t>
            </a:r>
            <a:r>
              <a:rPr lang="ru-RU" sz="1400" dirty="0">
                <a:solidFill>
                  <a:srgbClr val="1503FB"/>
                </a:solidFill>
              </a:rPr>
              <a:t> Ангелина, </a:t>
            </a:r>
            <a:endParaRPr lang="ru-RU" sz="1400" dirty="0" smtClean="0">
              <a:solidFill>
                <a:srgbClr val="1503FB"/>
              </a:solidFill>
            </a:endParaRPr>
          </a:p>
          <a:p>
            <a:pPr marL="228600" indent="-228600"/>
            <a:r>
              <a:rPr lang="ru-RU" sz="1400" dirty="0" smtClean="0">
                <a:solidFill>
                  <a:srgbClr val="1503FB"/>
                </a:solidFill>
              </a:rPr>
              <a:t> Елизарова </a:t>
            </a:r>
            <a:r>
              <a:rPr lang="ru-RU" sz="1400" dirty="0">
                <a:solidFill>
                  <a:srgbClr val="1503FB"/>
                </a:solidFill>
              </a:rPr>
              <a:t>Ульяна, </a:t>
            </a:r>
            <a:r>
              <a:rPr lang="ru-RU" sz="1400" dirty="0" smtClean="0">
                <a:solidFill>
                  <a:srgbClr val="1503FB"/>
                </a:solidFill>
              </a:rPr>
              <a:t>     </a:t>
            </a:r>
            <a:r>
              <a:rPr lang="ru-RU" sz="1400" dirty="0" err="1" smtClean="0">
                <a:solidFill>
                  <a:srgbClr val="1503FB"/>
                </a:solidFill>
              </a:rPr>
              <a:t>Лиханова</a:t>
            </a:r>
            <a:r>
              <a:rPr lang="ru-RU" sz="1400" dirty="0" smtClean="0">
                <a:solidFill>
                  <a:srgbClr val="1503FB"/>
                </a:solidFill>
              </a:rPr>
              <a:t> </a:t>
            </a:r>
            <a:r>
              <a:rPr lang="ru-RU" sz="1400" dirty="0">
                <a:solidFill>
                  <a:srgbClr val="1503FB"/>
                </a:solidFill>
              </a:rPr>
              <a:t>Ксения, </a:t>
            </a:r>
            <a:r>
              <a:rPr lang="ru-RU" sz="1400" dirty="0" smtClean="0">
                <a:solidFill>
                  <a:srgbClr val="1503FB"/>
                </a:solidFill>
              </a:rPr>
              <a:t>подготовительная группа №11. Руководитель: </a:t>
            </a:r>
            <a:r>
              <a:rPr lang="ru-RU" sz="1400" dirty="0" err="1" smtClean="0">
                <a:solidFill>
                  <a:srgbClr val="1503FB"/>
                </a:solidFill>
              </a:rPr>
              <a:t>Немельгина</a:t>
            </a:r>
            <a:r>
              <a:rPr lang="ru-RU" sz="1400" dirty="0" smtClean="0">
                <a:solidFill>
                  <a:srgbClr val="1503FB"/>
                </a:solidFill>
              </a:rPr>
              <a:t> Г.В. </a:t>
            </a:r>
          </a:p>
          <a:p>
            <a:pPr marL="228600" indent="-228600"/>
            <a:r>
              <a:rPr lang="en-US" sz="1400" dirty="0" smtClean="0">
                <a:solidFill>
                  <a:srgbClr val="1503FB"/>
                </a:solidFill>
              </a:rPr>
              <a:t>III </a:t>
            </a:r>
            <a:r>
              <a:rPr lang="ru-RU" sz="1400" dirty="0" smtClean="0">
                <a:solidFill>
                  <a:srgbClr val="1503FB"/>
                </a:solidFill>
              </a:rPr>
              <a:t>место –   </a:t>
            </a:r>
            <a:r>
              <a:rPr lang="ru-RU" sz="1400" dirty="0">
                <a:solidFill>
                  <a:srgbClr val="1503FB"/>
                </a:solidFill>
              </a:rPr>
              <a:t>«Лесные жители». Загадки.  Диденко Злата,  Третьяков </a:t>
            </a:r>
            <a:r>
              <a:rPr lang="ru-RU" sz="1400" dirty="0" smtClean="0">
                <a:solidFill>
                  <a:srgbClr val="1503FB"/>
                </a:solidFill>
              </a:rPr>
              <a:t>Арсений.  Руководитель:  </a:t>
            </a:r>
            <a:r>
              <a:rPr lang="ru-RU" sz="1400" dirty="0" err="1" smtClean="0">
                <a:solidFill>
                  <a:srgbClr val="1503FB"/>
                </a:solidFill>
              </a:rPr>
              <a:t>Немельгина</a:t>
            </a:r>
            <a:r>
              <a:rPr lang="ru-RU" sz="1400" dirty="0" smtClean="0">
                <a:solidFill>
                  <a:srgbClr val="1503FB"/>
                </a:solidFill>
              </a:rPr>
              <a:t> </a:t>
            </a:r>
            <a:r>
              <a:rPr lang="ru-RU" sz="1400" dirty="0">
                <a:solidFill>
                  <a:srgbClr val="1503FB"/>
                </a:solidFill>
              </a:rPr>
              <a:t>Г.В</a:t>
            </a:r>
            <a:r>
              <a:rPr lang="ru-RU" sz="1400" dirty="0" smtClean="0">
                <a:solidFill>
                  <a:srgbClr val="1503FB"/>
                </a:solidFill>
              </a:rPr>
              <a:t>.</a:t>
            </a:r>
          </a:p>
          <a:p>
            <a:pPr marL="228600" indent="-228600"/>
            <a:endParaRPr lang="ru-RU" sz="1400" dirty="0">
              <a:solidFill>
                <a:srgbClr val="1503FB"/>
              </a:solidFill>
            </a:endParaRPr>
          </a:p>
          <a:p>
            <a:pPr marL="228600" indent="-228600"/>
            <a:r>
              <a:rPr lang="ru-RU" sz="1400" b="1" dirty="0">
                <a:solidFill>
                  <a:srgbClr val="C00000"/>
                </a:solidFill>
              </a:rPr>
              <a:t> </a:t>
            </a:r>
            <a:r>
              <a:rPr lang="ru-RU" sz="1400" b="1" dirty="0" smtClean="0">
                <a:solidFill>
                  <a:srgbClr val="C00000"/>
                </a:solidFill>
              </a:rPr>
              <a:t>     Номинация </a:t>
            </a:r>
            <a:r>
              <a:rPr lang="ru-RU" sz="1400" b="1" dirty="0">
                <a:solidFill>
                  <a:srgbClr val="C00000"/>
                </a:solidFill>
              </a:rPr>
              <a:t>«Книжка-самоделка  о  природе  в прозе</a:t>
            </a:r>
            <a:r>
              <a:rPr lang="ru-RU" sz="1400" b="1" dirty="0" smtClean="0">
                <a:solidFill>
                  <a:srgbClr val="C00000"/>
                </a:solidFill>
              </a:rPr>
              <a:t>»</a:t>
            </a:r>
            <a:endParaRPr lang="ru-RU" sz="1400" b="1" dirty="0">
              <a:solidFill>
                <a:srgbClr val="C00000"/>
              </a:solidFill>
            </a:endParaRPr>
          </a:p>
          <a:p>
            <a:pPr marL="228600" indent="-228600"/>
            <a:r>
              <a:rPr lang="en-US" sz="1400" dirty="0" smtClean="0">
                <a:solidFill>
                  <a:srgbClr val="0000FF"/>
                </a:solidFill>
              </a:rPr>
              <a:t>I </a:t>
            </a:r>
            <a:r>
              <a:rPr lang="ru-RU" sz="1400" dirty="0" smtClean="0">
                <a:solidFill>
                  <a:srgbClr val="0000FF"/>
                </a:solidFill>
              </a:rPr>
              <a:t>место </a:t>
            </a:r>
            <a:r>
              <a:rPr lang="en-US" sz="1400" dirty="0" smtClean="0">
                <a:solidFill>
                  <a:srgbClr val="0000FF"/>
                </a:solidFill>
              </a:rPr>
              <a:t> </a:t>
            </a:r>
            <a:r>
              <a:rPr lang="ru-RU" sz="1400" dirty="0" smtClean="0">
                <a:solidFill>
                  <a:srgbClr val="0000FF"/>
                </a:solidFill>
              </a:rPr>
              <a:t>- </a:t>
            </a:r>
            <a:r>
              <a:rPr lang="ru-RU" sz="1400" dirty="0">
                <a:solidFill>
                  <a:srgbClr val="0000FF"/>
                </a:solidFill>
              </a:rPr>
              <a:t>«В  лесу».  </a:t>
            </a:r>
            <a:r>
              <a:rPr lang="ru-RU" sz="1400" dirty="0" err="1">
                <a:solidFill>
                  <a:srgbClr val="0000FF"/>
                </a:solidFill>
              </a:rPr>
              <a:t>Яхотина</a:t>
            </a:r>
            <a:r>
              <a:rPr lang="ru-RU" sz="1400" dirty="0">
                <a:solidFill>
                  <a:srgbClr val="0000FF"/>
                </a:solidFill>
              </a:rPr>
              <a:t> Александра, подготовительная группа №2 </a:t>
            </a:r>
            <a:r>
              <a:rPr lang="ru-RU" sz="1400" dirty="0" smtClean="0">
                <a:solidFill>
                  <a:srgbClr val="0000FF"/>
                </a:solidFill>
              </a:rPr>
              <a:t>. </a:t>
            </a:r>
          </a:p>
          <a:p>
            <a:pPr marL="228600" indent="-228600"/>
            <a:r>
              <a:rPr lang="ru-RU" sz="1400" dirty="0" smtClean="0">
                <a:solidFill>
                  <a:srgbClr val="0000FF"/>
                </a:solidFill>
              </a:rPr>
              <a:t>Руководитель:  </a:t>
            </a:r>
            <a:r>
              <a:rPr lang="ru-RU" sz="1400" dirty="0" err="1">
                <a:solidFill>
                  <a:srgbClr val="0000FF"/>
                </a:solidFill>
              </a:rPr>
              <a:t>Вайс</a:t>
            </a:r>
            <a:r>
              <a:rPr lang="ru-RU" sz="1400" dirty="0">
                <a:solidFill>
                  <a:srgbClr val="0000FF"/>
                </a:solidFill>
              </a:rPr>
              <a:t>  Марина Витальевна, воспитатель.</a:t>
            </a:r>
          </a:p>
          <a:p>
            <a:r>
              <a:rPr lang="ru-RU" sz="1400" b="1" dirty="0" smtClean="0">
                <a:solidFill>
                  <a:srgbClr val="C00000"/>
                </a:solidFill>
              </a:rPr>
              <a:t>      </a:t>
            </a:r>
            <a:r>
              <a:rPr lang="ru-RU" sz="1400" b="1" dirty="0">
                <a:solidFill>
                  <a:srgbClr val="C00000"/>
                </a:solidFill>
              </a:rPr>
              <a:t>Номинация </a:t>
            </a:r>
            <a:r>
              <a:rPr lang="ru-RU" sz="1400" b="1" dirty="0" smtClean="0">
                <a:solidFill>
                  <a:srgbClr val="C00000"/>
                </a:solidFill>
              </a:rPr>
              <a:t>«Книжка-самоделка   «Детское  сочинение»</a:t>
            </a:r>
            <a:endParaRPr lang="ru-RU" sz="1400" b="1" dirty="0">
              <a:solidFill>
                <a:srgbClr val="C00000"/>
              </a:solidFill>
            </a:endParaRPr>
          </a:p>
          <a:p>
            <a:pPr marL="228600" indent="-228600"/>
            <a:r>
              <a:rPr lang="en-US" sz="1400" dirty="0" smtClean="0">
                <a:solidFill>
                  <a:srgbClr val="1503FB"/>
                </a:solidFill>
              </a:rPr>
              <a:t>I</a:t>
            </a:r>
            <a:r>
              <a:rPr lang="ru-RU" sz="1400" dirty="0" smtClean="0">
                <a:solidFill>
                  <a:srgbClr val="1503FB"/>
                </a:solidFill>
              </a:rPr>
              <a:t> </a:t>
            </a:r>
            <a:r>
              <a:rPr lang="en-US" sz="1400" dirty="0" smtClean="0">
                <a:solidFill>
                  <a:srgbClr val="1503FB"/>
                </a:solidFill>
              </a:rPr>
              <a:t> </a:t>
            </a:r>
            <a:r>
              <a:rPr lang="ru-RU" sz="1400" dirty="0">
                <a:solidFill>
                  <a:srgbClr val="1503FB"/>
                </a:solidFill>
              </a:rPr>
              <a:t>место-</a:t>
            </a:r>
            <a:r>
              <a:rPr lang="ru-RU" sz="1400" dirty="0" smtClean="0">
                <a:solidFill>
                  <a:srgbClr val="0000FF"/>
                </a:solidFill>
              </a:rPr>
              <a:t>«</a:t>
            </a:r>
            <a:r>
              <a:rPr lang="ru-RU" sz="1400" dirty="0">
                <a:solidFill>
                  <a:srgbClr val="0000FF"/>
                </a:solidFill>
              </a:rPr>
              <a:t>Котенок Розочка». </a:t>
            </a:r>
            <a:r>
              <a:rPr lang="ru-RU" sz="1400" dirty="0" smtClean="0">
                <a:solidFill>
                  <a:srgbClr val="0000FF"/>
                </a:solidFill>
              </a:rPr>
              <a:t> Лисовская  </a:t>
            </a:r>
            <a:r>
              <a:rPr lang="ru-RU" sz="1400" dirty="0">
                <a:solidFill>
                  <a:srgbClr val="0000FF"/>
                </a:solidFill>
              </a:rPr>
              <a:t>Ксения, </a:t>
            </a:r>
            <a:r>
              <a:rPr lang="ru-RU" sz="1400" dirty="0" err="1" smtClean="0">
                <a:solidFill>
                  <a:srgbClr val="0000FF"/>
                </a:solidFill>
              </a:rPr>
              <a:t>подготов</a:t>
            </a:r>
            <a:r>
              <a:rPr lang="ru-RU" sz="1400" dirty="0" smtClean="0">
                <a:solidFill>
                  <a:srgbClr val="0000FF"/>
                </a:solidFill>
              </a:rPr>
              <a:t>. </a:t>
            </a:r>
            <a:r>
              <a:rPr lang="ru-RU" sz="1400" dirty="0">
                <a:solidFill>
                  <a:srgbClr val="0000FF"/>
                </a:solidFill>
              </a:rPr>
              <a:t>к школе группа №</a:t>
            </a:r>
            <a:r>
              <a:rPr lang="ru-RU" sz="1400" dirty="0" smtClean="0">
                <a:solidFill>
                  <a:srgbClr val="0000FF"/>
                </a:solidFill>
              </a:rPr>
              <a:t>11. </a:t>
            </a:r>
            <a:r>
              <a:rPr lang="ru-RU" sz="1400" dirty="0" smtClean="0">
                <a:solidFill>
                  <a:srgbClr val="1503FB"/>
                </a:solidFill>
              </a:rPr>
              <a:t>Руководитель</a:t>
            </a:r>
            <a:r>
              <a:rPr lang="ru-RU" sz="1400" dirty="0">
                <a:solidFill>
                  <a:srgbClr val="1503FB"/>
                </a:solidFill>
              </a:rPr>
              <a:t>:  </a:t>
            </a:r>
            <a:r>
              <a:rPr lang="ru-RU" sz="1400" dirty="0" err="1">
                <a:solidFill>
                  <a:srgbClr val="1503FB"/>
                </a:solidFill>
              </a:rPr>
              <a:t>Немельгина</a:t>
            </a:r>
            <a:r>
              <a:rPr lang="ru-RU" sz="1400" dirty="0">
                <a:solidFill>
                  <a:srgbClr val="1503FB"/>
                </a:solidFill>
              </a:rPr>
              <a:t> Г.В.</a:t>
            </a:r>
          </a:p>
          <a:p>
            <a:pPr marL="228600" indent="-228600"/>
            <a:r>
              <a:rPr lang="en-US" sz="1400" dirty="0" smtClean="0">
                <a:solidFill>
                  <a:srgbClr val="0000FF"/>
                </a:solidFill>
              </a:rPr>
              <a:t>II </a:t>
            </a:r>
            <a:r>
              <a:rPr lang="ru-RU" sz="1400" dirty="0" smtClean="0">
                <a:solidFill>
                  <a:srgbClr val="0000FF"/>
                </a:solidFill>
              </a:rPr>
              <a:t>место - «Новые  </a:t>
            </a:r>
            <a:r>
              <a:rPr lang="ru-RU" sz="1400" dirty="0">
                <a:solidFill>
                  <a:srgbClr val="0000FF"/>
                </a:solidFill>
              </a:rPr>
              <a:t>друзья». Старикова Соня, </a:t>
            </a:r>
            <a:r>
              <a:rPr lang="ru-RU" sz="1400" dirty="0" err="1" smtClean="0">
                <a:solidFill>
                  <a:srgbClr val="0000FF"/>
                </a:solidFill>
              </a:rPr>
              <a:t>подготов</a:t>
            </a:r>
            <a:r>
              <a:rPr lang="ru-RU" sz="1400" dirty="0" smtClean="0">
                <a:solidFill>
                  <a:srgbClr val="0000FF"/>
                </a:solidFill>
              </a:rPr>
              <a:t>. к  </a:t>
            </a:r>
            <a:r>
              <a:rPr lang="ru-RU" sz="1400" dirty="0">
                <a:solidFill>
                  <a:srgbClr val="0000FF"/>
                </a:solidFill>
              </a:rPr>
              <a:t>школе группа №</a:t>
            </a:r>
            <a:r>
              <a:rPr lang="ru-RU" sz="1400" dirty="0" smtClean="0">
                <a:solidFill>
                  <a:srgbClr val="0000FF"/>
                </a:solidFill>
              </a:rPr>
              <a:t>11. </a:t>
            </a:r>
            <a:r>
              <a:rPr lang="ru-RU" sz="1400" dirty="0">
                <a:solidFill>
                  <a:srgbClr val="1503FB"/>
                </a:solidFill>
              </a:rPr>
              <a:t>Руководитель:  </a:t>
            </a:r>
            <a:r>
              <a:rPr lang="ru-RU" sz="1400" dirty="0" err="1">
                <a:solidFill>
                  <a:srgbClr val="1503FB"/>
                </a:solidFill>
              </a:rPr>
              <a:t>Немельгина</a:t>
            </a:r>
            <a:r>
              <a:rPr lang="ru-RU" sz="1400" dirty="0">
                <a:solidFill>
                  <a:srgbClr val="1503FB"/>
                </a:solidFill>
              </a:rPr>
              <a:t> Г.В</a:t>
            </a:r>
            <a:r>
              <a:rPr lang="ru-RU" sz="1400" dirty="0" smtClean="0">
                <a:solidFill>
                  <a:srgbClr val="1503FB"/>
                </a:solidFill>
              </a:rPr>
              <a:t>.</a:t>
            </a:r>
            <a:endParaRPr lang="ru-RU" sz="1400" dirty="0">
              <a:solidFill>
                <a:srgbClr val="1503FB"/>
              </a:solidFill>
            </a:endParaRPr>
          </a:p>
          <a:p>
            <a:pPr marL="228600" indent="-228600"/>
            <a:endParaRPr lang="ru-RU" sz="1400" dirty="0" smtClean="0">
              <a:solidFill>
                <a:srgbClr val="1503FB"/>
              </a:solidFill>
            </a:endParaRPr>
          </a:p>
          <a:p>
            <a:pPr marL="228600" indent="-228600"/>
            <a:endParaRPr lang="ru-RU" sz="1400" dirty="0">
              <a:solidFill>
                <a:srgbClr val="1503FB"/>
              </a:solidFill>
            </a:endParaRPr>
          </a:p>
          <a:p>
            <a:endParaRPr lang="ru-RU" sz="1400" dirty="0" smtClean="0">
              <a:solidFill>
                <a:srgbClr val="0101B3"/>
              </a:solidFill>
              <a:cs typeface="Arial" pitchFamily="34" charset="0"/>
            </a:endParaRPr>
          </a:p>
          <a:p>
            <a:endParaRPr lang="ru-RU" sz="1400" dirty="0">
              <a:solidFill>
                <a:srgbClr val="0101B3"/>
              </a:solidFill>
              <a:cs typeface="Arial" pitchFamily="34" charset="0"/>
            </a:endParaRPr>
          </a:p>
          <a:p>
            <a:endParaRPr lang="ru-RU" sz="1400" dirty="0" smtClean="0">
              <a:solidFill>
                <a:srgbClr val="0101B3"/>
              </a:solidFill>
              <a:cs typeface="Arial" pitchFamily="34" charset="0"/>
            </a:endParaRPr>
          </a:p>
          <a:p>
            <a:endParaRPr lang="ru-RU" sz="1400" dirty="0">
              <a:solidFill>
                <a:srgbClr val="0101B3"/>
              </a:solidFill>
              <a:cs typeface="Arial" pitchFamily="34" charset="0"/>
            </a:endParaRPr>
          </a:p>
          <a:p>
            <a:endParaRPr lang="ru-RU" sz="1400" dirty="0" smtClean="0">
              <a:solidFill>
                <a:srgbClr val="0101B3"/>
              </a:solidFill>
              <a:cs typeface="Arial" pitchFamily="34" charset="0"/>
            </a:endParaRPr>
          </a:p>
          <a:p>
            <a:pPr marL="228600" indent="-228600"/>
            <a:endParaRPr lang="ru-RU" sz="1200" b="1" dirty="0" smtClean="0">
              <a:solidFill>
                <a:srgbClr val="C00000"/>
              </a:solidFill>
            </a:endParaRPr>
          </a:p>
          <a:p>
            <a:pPr marL="228600" indent="-228600"/>
            <a:r>
              <a:rPr lang="ru-RU" sz="1200" dirty="0" smtClean="0">
                <a:solidFill>
                  <a:srgbClr val="1503FB"/>
                </a:solidFill>
              </a:rPr>
              <a:t> </a:t>
            </a:r>
            <a:endParaRPr lang="ru-RU" sz="1200" dirty="0" smtClean="0">
              <a:solidFill>
                <a:srgbClr val="0000FF"/>
              </a:solidFill>
            </a:endParaRPr>
          </a:p>
          <a:p>
            <a:endParaRPr lang="ru-RU" b="1" dirty="0" smtClean="0">
              <a:solidFill>
                <a:srgbClr val="C00000"/>
              </a:solidFill>
            </a:endParaRPr>
          </a:p>
          <a:p>
            <a:r>
              <a:rPr lang="ru-RU" b="1" dirty="0" smtClean="0">
                <a:solidFill>
                  <a:srgbClr val="FF0000"/>
                </a:solidFill>
              </a:rPr>
              <a:t>                                                        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3" name="Picture 2" descr="I:\0 Ц    Э    О\фото 2018-19 уч год\2019г. осень и зима\20191206_1352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548680"/>
            <a:ext cx="1988934" cy="1491701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107504" y="5445224"/>
            <a:ext cx="903649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r>
              <a:rPr lang="ru-RU" sz="1400" b="1" dirty="0" smtClean="0">
                <a:solidFill>
                  <a:srgbClr val="C00000"/>
                </a:solidFill>
              </a:rPr>
              <a:t>          Номинация «Книжка-самоделка «В  гостях  у сказки»</a:t>
            </a:r>
          </a:p>
          <a:p>
            <a:pPr marL="228600" indent="-228600"/>
            <a:r>
              <a:rPr lang="ru-RU" sz="1400" dirty="0" smtClean="0">
                <a:solidFill>
                  <a:srgbClr val="0000FF"/>
                </a:solidFill>
              </a:rPr>
              <a:t>   </a:t>
            </a:r>
            <a:r>
              <a:rPr lang="en-US" sz="1400" dirty="0" smtClean="0">
                <a:solidFill>
                  <a:srgbClr val="0000FF"/>
                </a:solidFill>
              </a:rPr>
              <a:t>I </a:t>
            </a:r>
            <a:r>
              <a:rPr lang="ru-RU" sz="1400" dirty="0" smtClean="0">
                <a:solidFill>
                  <a:srgbClr val="0000FF"/>
                </a:solidFill>
              </a:rPr>
              <a:t>место  - «Семья тигров». Зубарева Алеся, подготовительная  к школе группа №11. </a:t>
            </a:r>
          </a:p>
          <a:p>
            <a:pPr marL="228600" indent="-228600"/>
            <a:r>
              <a:rPr lang="ru-RU" sz="1400" dirty="0" smtClean="0">
                <a:solidFill>
                  <a:srgbClr val="0000FF"/>
                </a:solidFill>
              </a:rPr>
              <a:t>   </a:t>
            </a:r>
            <a:r>
              <a:rPr lang="ru-RU" sz="1400" dirty="0" smtClean="0">
                <a:solidFill>
                  <a:srgbClr val="1503FB"/>
                </a:solidFill>
              </a:rPr>
              <a:t>Руководитель:  </a:t>
            </a:r>
            <a:r>
              <a:rPr lang="ru-RU" sz="1400" dirty="0" err="1" smtClean="0">
                <a:solidFill>
                  <a:srgbClr val="1503FB"/>
                </a:solidFill>
              </a:rPr>
              <a:t>Немельгина</a:t>
            </a:r>
            <a:r>
              <a:rPr lang="ru-RU" sz="1400" dirty="0" smtClean="0">
                <a:solidFill>
                  <a:srgbClr val="1503FB"/>
                </a:solidFill>
              </a:rPr>
              <a:t> Г.В</a:t>
            </a:r>
          </a:p>
          <a:p>
            <a:pPr marL="228600" indent="-228600"/>
            <a:endParaRPr lang="ru-RU" sz="1400" dirty="0" smtClean="0">
              <a:solidFill>
                <a:srgbClr val="1503FB"/>
              </a:solidFill>
            </a:endParaRPr>
          </a:p>
          <a:p>
            <a:pPr marL="228600" indent="-228600"/>
            <a:r>
              <a:rPr lang="ru-RU" sz="1400" dirty="0" smtClean="0">
                <a:solidFill>
                  <a:srgbClr val="1503FB"/>
                </a:solidFill>
              </a:rPr>
              <a:t>   </a:t>
            </a:r>
            <a:r>
              <a:rPr lang="en-US" sz="1400" dirty="0" smtClean="0">
                <a:solidFill>
                  <a:srgbClr val="1503FB"/>
                </a:solidFill>
              </a:rPr>
              <a:t>I </a:t>
            </a:r>
            <a:r>
              <a:rPr lang="ru-RU" sz="1400" dirty="0" smtClean="0">
                <a:solidFill>
                  <a:srgbClr val="1503FB"/>
                </a:solidFill>
              </a:rPr>
              <a:t>место - «Книжка – самоделка»  Банников  Данил и семья.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23528" y="6093296"/>
            <a:ext cx="59046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</a:rPr>
              <a:t>  Номинация «Оригинальный  дизайн  книжки – самоделки»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xmlns="" val="16774090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Блок-схема: документ 11"/>
          <p:cNvSpPr/>
          <p:nvPr/>
        </p:nvSpPr>
        <p:spPr>
          <a:xfrm>
            <a:off x="179512" y="476672"/>
            <a:ext cx="8784976" cy="6552728"/>
          </a:xfrm>
          <a:prstGeom prst="flowChartDocument">
            <a:avLst/>
          </a:prstGeom>
          <a:gradFill flip="none" rotWithShape="1">
            <a:gsLst>
              <a:gs pos="0">
                <a:srgbClr val="0000FF">
                  <a:tint val="66000"/>
                  <a:satMod val="160000"/>
                </a:srgbClr>
              </a:gs>
              <a:gs pos="50000">
                <a:srgbClr val="0000FF">
                  <a:tint val="44500"/>
                  <a:satMod val="160000"/>
                </a:srgbClr>
              </a:gs>
              <a:gs pos="100000">
                <a:srgbClr val="0000FF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00FF"/>
                </a:solidFill>
              </a:ln>
              <a:solidFill>
                <a:srgbClr val="0000FF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836712"/>
            <a:ext cx="43924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 smtClean="0">
              <a:solidFill>
                <a:srgbClr val="1503FB"/>
              </a:solidFill>
            </a:endParaRPr>
          </a:p>
          <a:p>
            <a:pPr marL="228600" indent="-228600">
              <a:buAutoNum type="arabicPeriod"/>
            </a:pPr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55576" y="0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Результаты Конкурса – выставки «Вторая  жизнь  вещей»  </a:t>
            </a:r>
            <a:endParaRPr lang="ru-RU" sz="1600" b="1" dirty="0" smtClean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580112" y="836712"/>
            <a:ext cx="35638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endParaRPr lang="ru-RU" sz="1200" dirty="0" smtClean="0"/>
          </a:p>
          <a:p>
            <a:pPr marL="228600" indent="-228600"/>
            <a:endParaRPr lang="ru-RU" sz="1200" dirty="0" smtClean="0"/>
          </a:p>
          <a:p>
            <a:pPr marL="228600" indent="-228600"/>
            <a:endParaRPr lang="ru-RU" sz="1200" dirty="0" smtClean="0"/>
          </a:p>
          <a:p>
            <a:pPr marL="228600" indent="-228600"/>
            <a:r>
              <a:rPr lang="ru-RU" sz="1200" dirty="0" smtClean="0"/>
              <a:t>                                        </a:t>
            </a:r>
          </a:p>
          <a:p>
            <a:pPr marL="228600" indent="-228600"/>
            <a:r>
              <a:rPr lang="ru-RU" sz="1200" dirty="0" smtClean="0"/>
              <a:t>  </a:t>
            </a:r>
          </a:p>
          <a:p>
            <a:pPr marL="228600" indent="-228600"/>
            <a:endParaRPr lang="ru-RU" sz="1200" dirty="0" smtClean="0"/>
          </a:p>
          <a:p>
            <a:pPr marL="228600" indent="-228600">
              <a:buAutoNum type="arabicPeriod" startAt="11"/>
            </a:pPr>
            <a:endParaRPr lang="ru-RU" sz="1200" dirty="0" smtClean="0"/>
          </a:p>
          <a:p>
            <a:pPr marL="228600" indent="-228600">
              <a:buAutoNum type="arabicPeriod" startAt="11"/>
            </a:pPr>
            <a:endParaRPr lang="ru-RU" sz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427984" y="764704"/>
            <a:ext cx="49685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r>
              <a:rPr lang="ru-RU" sz="1200" b="1" dirty="0" smtClean="0">
                <a:solidFill>
                  <a:srgbClr val="FF0000"/>
                </a:solidFill>
              </a:rPr>
              <a:t>    </a:t>
            </a:r>
            <a:endParaRPr lang="ru-RU" sz="1200" dirty="0" smtClean="0">
              <a:solidFill>
                <a:srgbClr val="0000FF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72000" y="90872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indent="-228600">
              <a:buAutoNum type="arabicPeriod"/>
            </a:pPr>
            <a:endParaRPr lang="ru-RU" dirty="0" smtClean="0">
              <a:solidFill>
                <a:srgbClr val="1503FB"/>
              </a:solidFill>
            </a:endParaRPr>
          </a:p>
          <a:p>
            <a:pPr marL="228600" indent="-228600"/>
            <a:r>
              <a:rPr lang="ru-RU" b="1" dirty="0" smtClean="0">
                <a:solidFill>
                  <a:srgbClr val="FF0000"/>
                </a:solidFill>
              </a:rPr>
              <a:t>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79512" y="476672"/>
            <a:ext cx="8964488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</a:rPr>
              <a:t>Номинация «Открытка  о  природе» (из  макулатуры)</a:t>
            </a:r>
          </a:p>
          <a:p>
            <a:r>
              <a:rPr lang="ru-RU" sz="1400" dirty="0" smtClean="0">
                <a:solidFill>
                  <a:srgbClr val="0101B3"/>
                </a:solidFill>
                <a:cs typeface="Arial" pitchFamily="34" charset="0"/>
              </a:rPr>
              <a:t>   </a:t>
            </a:r>
            <a:r>
              <a:rPr lang="en-US" sz="1400" dirty="0" smtClean="0">
                <a:solidFill>
                  <a:srgbClr val="0000FF"/>
                </a:solidFill>
                <a:cs typeface="Arial" pitchFamily="34" charset="0"/>
              </a:rPr>
              <a:t>I  </a:t>
            </a:r>
            <a:r>
              <a:rPr lang="ru-RU" sz="1400" dirty="0" smtClean="0">
                <a:solidFill>
                  <a:srgbClr val="0000FF"/>
                </a:solidFill>
                <a:cs typeface="Arial" pitchFamily="34" charset="0"/>
              </a:rPr>
              <a:t>место – «Зимний день»</a:t>
            </a:r>
            <a:r>
              <a:rPr lang="ru-RU" sz="1400" dirty="0" smtClean="0">
                <a:solidFill>
                  <a:srgbClr val="0000FF"/>
                </a:solidFill>
              </a:rPr>
              <a:t> </a:t>
            </a:r>
            <a:r>
              <a:rPr lang="ru-RU" sz="1400" dirty="0" err="1" smtClean="0">
                <a:solidFill>
                  <a:srgbClr val="0000FF"/>
                </a:solidFill>
              </a:rPr>
              <a:t>Кальсина</a:t>
            </a:r>
            <a:r>
              <a:rPr lang="ru-RU" sz="1400" dirty="0" smtClean="0">
                <a:solidFill>
                  <a:srgbClr val="0000FF"/>
                </a:solidFill>
              </a:rPr>
              <a:t> Соня,  Плеханов Святослав, подготовительная   к школе группа №11.</a:t>
            </a:r>
          </a:p>
          <a:p>
            <a:r>
              <a:rPr lang="ru-RU" sz="1400" dirty="0" smtClean="0">
                <a:solidFill>
                  <a:srgbClr val="0000FF"/>
                </a:solidFill>
              </a:rPr>
              <a:t>   </a:t>
            </a:r>
            <a:r>
              <a:rPr lang="en-US" sz="1400" dirty="0" smtClean="0">
                <a:solidFill>
                  <a:srgbClr val="0000FF"/>
                </a:solidFill>
              </a:rPr>
              <a:t>II </a:t>
            </a:r>
            <a:r>
              <a:rPr lang="ru-RU" sz="1400" dirty="0" smtClean="0">
                <a:solidFill>
                  <a:srgbClr val="0000FF"/>
                </a:solidFill>
              </a:rPr>
              <a:t> место -  «Ёлочка со  снежком». Архипова Милана,  подготовительная к школе  группа №11. </a:t>
            </a:r>
          </a:p>
          <a:p>
            <a:r>
              <a:rPr lang="ru-RU" sz="1400" dirty="0" smtClean="0">
                <a:solidFill>
                  <a:srgbClr val="0000FF"/>
                </a:solidFill>
              </a:rPr>
              <a:t>  </a:t>
            </a:r>
            <a:r>
              <a:rPr lang="en-US" sz="1400" dirty="0" smtClean="0">
                <a:solidFill>
                  <a:srgbClr val="0000FF"/>
                </a:solidFill>
              </a:rPr>
              <a:t> II  </a:t>
            </a:r>
            <a:r>
              <a:rPr lang="ru-RU" sz="1400" dirty="0" smtClean="0">
                <a:solidFill>
                  <a:srgbClr val="0000FF"/>
                </a:solidFill>
              </a:rPr>
              <a:t>место – «Лягушата». Банников  Данил, подготовительная к школе группа №2.</a:t>
            </a:r>
          </a:p>
          <a:p>
            <a:r>
              <a:rPr lang="en-US" sz="1400" dirty="0" smtClean="0">
                <a:solidFill>
                  <a:srgbClr val="0000FF"/>
                </a:solidFill>
              </a:rPr>
              <a:t>   II  </a:t>
            </a:r>
            <a:r>
              <a:rPr lang="ru-RU" sz="1400" dirty="0" smtClean="0">
                <a:solidFill>
                  <a:srgbClr val="0000FF"/>
                </a:solidFill>
              </a:rPr>
              <a:t>место – «Семейка котят».  Елизарова </a:t>
            </a:r>
            <a:r>
              <a:rPr lang="ru-RU" sz="1400" dirty="0" err="1" smtClean="0">
                <a:solidFill>
                  <a:srgbClr val="0000FF"/>
                </a:solidFill>
              </a:rPr>
              <a:t>Ульяна</a:t>
            </a:r>
            <a:r>
              <a:rPr lang="ru-RU" sz="1400" dirty="0" smtClean="0">
                <a:solidFill>
                  <a:srgbClr val="0000FF"/>
                </a:solidFill>
              </a:rPr>
              <a:t>,  </a:t>
            </a:r>
            <a:r>
              <a:rPr lang="ru-RU" sz="1400" dirty="0" err="1" smtClean="0">
                <a:solidFill>
                  <a:srgbClr val="0000FF"/>
                </a:solidFill>
              </a:rPr>
              <a:t>Бочковская</a:t>
            </a:r>
            <a:r>
              <a:rPr lang="ru-RU" sz="1400" dirty="0" smtClean="0">
                <a:solidFill>
                  <a:srgbClr val="0000FF"/>
                </a:solidFill>
              </a:rPr>
              <a:t> Ангелина, подготовительная  к школе группа №11.</a:t>
            </a:r>
          </a:p>
          <a:p>
            <a:r>
              <a:rPr lang="ru-RU" sz="1400" dirty="0" smtClean="0">
                <a:solidFill>
                  <a:srgbClr val="0000FF"/>
                </a:solidFill>
              </a:rPr>
              <a:t>  </a:t>
            </a:r>
            <a:r>
              <a:rPr lang="en-US" sz="1400" dirty="0" smtClean="0">
                <a:solidFill>
                  <a:srgbClr val="0000FF"/>
                </a:solidFill>
              </a:rPr>
              <a:t>III</a:t>
            </a:r>
            <a:r>
              <a:rPr lang="ru-RU" sz="1400" dirty="0" smtClean="0">
                <a:solidFill>
                  <a:srgbClr val="0000FF"/>
                </a:solidFill>
              </a:rPr>
              <a:t> </a:t>
            </a:r>
            <a:r>
              <a:rPr lang="en-US" sz="1400" dirty="0" smtClean="0">
                <a:solidFill>
                  <a:srgbClr val="0000FF"/>
                </a:solidFill>
              </a:rPr>
              <a:t> </a:t>
            </a:r>
            <a:r>
              <a:rPr lang="ru-RU" sz="1400" dirty="0" smtClean="0">
                <a:solidFill>
                  <a:srgbClr val="0000FF"/>
                </a:solidFill>
              </a:rPr>
              <a:t>место – «С днём  рождения!»  </a:t>
            </a:r>
            <a:r>
              <a:rPr lang="ru-RU" sz="1400" dirty="0" err="1" smtClean="0">
                <a:solidFill>
                  <a:srgbClr val="0000FF"/>
                </a:solidFill>
              </a:rPr>
              <a:t>Мурзина</a:t>
            </a:r>
            <a:r>
              <a:rPr lang="ru-RU" sz="1400" dirty="0" smtClean="0">
                <a:solidFill>
                  <a:srgbClr val="0000FF"/>
                </a:solidFill>
              </a:rPr>
              <a:t> Василиса, подготовительная  к школе группа №11 </a:t>
            </a:r>
          </a:p>
          <a:p>
            <a:r>
              <a:rPr lang="ru-RU" sz="1400" dirty="0" smtClean="0">
                <a:solidFill>
                  <a:srgbClr val="0000FF"/>
                </a:solidFill>
              </a:rPr>
              <a:t> </a:t>
            </a:r>
            <a:r>
              <a:rPr lang="en-US" sz="1400" dirty="0" smtClean="0">
                <a:solidFill>
                  <a:srgbClr val="0000FF"/>
                </a:solidFill>
              </a:rPr>
              <a:t> III  </a:t>
            </a:r>
            <a:r>
              <a:rPr lang="ru-RU" sz="1400" dirty="0" smtClean="0">
                <a:solidFill>
                  <a:srgbClr val="0000FF"/>
                </a:solidFill>
              </a:rPr>
              <a:t>место – «Букет». </a:t>
            </a:r>
            <a:r>
              <a:rPr lang="ru-RU" sz="1400" dirty="0" err="1" smtClean="0">
                <a:solidFill>
                  <a:srgbClr val="0000FF"/>
                </a:solidFill>
              </a:rPr>
              <a:t>Ворожищева</a:t>
            </a:r>
            <a:r>
              <a:rPr lang="ru-RU" sz="1400" dirty="0" smtClean="0">
                <a:solidFill>
                  <a:srgbClr val="0000FF"/>
                </a:solidFill>
              </a:rPr>
              <a:t> Дарья, подготовительная к школе  группа №11.</a:t>
            </a:r>
          </a:p>
          <a:p>
            <a:r>
              <a:rPr lang="en-US" sz="1400" dirty="0" smtClean="0">
                <a:solidFill>
                  <a:srgbClr val="1503FB"/>
                </a:solidFill>
              </a:rPr>
              <a:t>  III  </a:t>
            </a:r>
            <a:r>
              <a:rPr lang="ru-RU" sz="1400" dirty="0" smtClean="0">
                <a:solidFill>
                  <a:srgbClr val="1503FB"/>
                </a:solidFill>
              </a:rPr>
              <a:t>место - </a:t>
            </a:r>
            <a:r>
              <a:rPr lang="ru-RU" sz="1400" dirty="0" smtClean="0">
                <a:solidFill>
                  <a:srgbClr val="0000FF"/>
                </a:solidFill>
              </a:rPr>
              <a:t>«Утка с утятами». </a:t>
            </a:r>
            <a:r>
              <a:rPr lang="ru-RU" sz="1400" dirty="0" err="1" smtClean="0">
                <a:solidFill>
                  <a:srgbClr val="0000FF"/>
                </a:solidFill>
              </a:rPr>
              <a:t>Лиханова</a:t>
            </a:r>
            <a:r>
              <a:rPr lang="ru-RU" sz="1400" dirty="0" smtClean="0">
                <a:solidFill>
                  <a:srgbClr val="0000FF"/>
                </a:solidFill>
              </a:rPr>
              <a:t> Ксения,  подготовительная к школе группа №11. </a:t>
            </a:r>
          </a:p>
          <a:p>
            <a:r>
              <a:rPr lang="ru-RU" sz="1400" dirty="0" smtClean="0">
                <a:solidFill>
                  <a:srgbClr val="0000FF"/>
                </a:solidFill>
              </a:rPr>
              <a:t> </a:t>
            </a:r>
            <a:endParaRPr lang="ru-RU" sz="1400" dirty="0" smtClean="0">
              <a:solidFill>
                <a:srgbClr val="1503FB"/>
              </a:solidFill>
            </a:endParaRPr>
          </a:p>
          <a:p>
            <a:r>
              <a:rPr lang="ru-RU" sz="1400" dirty="0" smtClean="0">
                <a:solidFill>
                  <a:srgbClr val="1503FB"/>
                </a:solidFill>
              </a:rPr>
              <a:t>  </a:t>
            </a:r>
            <a:endParaRPr lang="ru-RU" sz="1400" dirty="0" smtClean="0">
              <a:solidFill>
                <a:srgbClr val="0000FF"/>
              </a:solidFill>
            </a:endParaRPr>
          </a:p>
          <a:p>
            <a:endParaRPr lang="ru-RU" sz="1400" dirty="0" smtClean="0">
              <a:solidFill>
                <a:srgbClr val="0000FF"/>
              </a:solidFill>
            </a:endParaRPr>
          </a:p>
          <a:p>
            <a:endParaRPr lang="ru-RU" sz="1400" b="1" dirty="0" smtClean="0">
              <a:solidFill>
                <a:srgbClr val="0101B3"/>
              </a:solidFill>
              <a:cs typeface="Arial" pitchFamily="34" charset="0"/>
            </a:endParaRPr>
          </a:p>
          <a:p>
            <a:endParaRPr lang="ru-RU" sz="1400" b="1" dirty="0" smtClean="0">
              <a:solidFill>
                <a:srgbClr val="C00000"/>
              </a:solidFill>
            </a:endParaRPr>
          </a:p>
          <a:p>
            <a:pPr marL="228600" indent="-228600"/>
            <a:endParaRPr lang="ru-RU" sz="1200" dirty="0" smtClean="0">
              <a:solidFill>
                <a:srgbClr val="0000FF"/>
              </a:solidFill>
            </a:endParaRPr>
          </a:p>
          <a:p>
            <a:pPr marL="228600" indent="-228600">
              <a:buAutoNum type="arabicPeriod" startAt="13"/>
            </a:pPr>
            <a:endParaRPr lang="ru-RU" sz="1200" dirty="0" smtClean="0">
              <a:solidFill>
                <a:srgbClr val="0000FF"/>
              </a:solidFill>
            </a:endParaRPr>
          </a:p>
          <a:p>
            <a:pPr marL="228600" indent="-228600"/>
            <a:endParaRPr lang="ru-RU" sz="1200" b="1" dirty="0" smtClean="0">
              <a:solidFill>
                <a:srgbClr val="C00000"/>
              </a:solidFill>
            </a:endParaRPr>
          </a:p>
          <a:p>
            <a:pPr marL="228600" indent="-228600"/>
            <a:r>
              <a:rPr lang="ru-RU" sz="1200" dirty="0" smtClean="0">
                <a:solidFill>
                  <a:srgbClr val="1503FB"/>
                </a:solidFill>
              </a:rPr>
              <a:t> </a:t>
            </a:r>
            <a:endParaRPr lang="ru-RU" sz="1200" dirty="0" smtClean="0">
              <a:solidFill>
                <a:srgbClr val="0000FF"/>
              </a:solidFill>
            </a:endParaRPr>
          </a:p>
          <a:p>
            <a:endParaRPr lang="ru-RU" b="1" dirty="0" smtClean="0">
              <a:solidFill>
                <a:srgbClr val="C00000"/>
              </a:solidFill>
            </a:endParaRPr>
          </a:p>
          <a:p>
            <a:r>
              <a:rPr lang="ru-RU" b="1" dirty="0" smtClean="0">
                <a:solidFill>
                  <a:srgbClr val="FF0000"/>
                </a:solidFill>
              </a:rPr>
              <a:t>                                                        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26" name="Picture 2" descr="J:\Вторая ж\2019г. осень и зима\20191206_135228.jpg"/>
          <p:cNvPicPr>
            <a:picLocks noChangeAspect="1" noChangeArrowheads="1"/>
          </p:cNvPicPr>
          <p:nvPr/>
        </p:nvPicPr>
        <p:blipFill>
          <a:blip r:embed="rId3" cstate="print"/>
          <a:srcRect t="51075"/>
          <a:stretch>
            <a:fillRect/>
          </a:stretch>
        </p:blipFill>
        <p:spPr bwMode="auto">
          <a:xfrm>
            <a:off x="539552" y="2492896"/>
            <a:ext cx="7834612" cy="2874827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027" name="Picture 3" descr="I:\0 Ц    Э    О\фото 2018-19 уч год\2019г. осень и зима\20191206_135215.jpg"/>
          <p:cNvPicPr>
            <a:picLocks noChangeAspect="1" noChangeArrowheads="1"/>
          </p:cNvPicPr>
          <p:nvPr/>
        </p:nvPicPr>
        <p:blipFill>
          <a:blip r:embed="rId4" cstate="print"/>
          <a:srcRect t="23750" r="6289" b="11151"/>
          <a:stretch>
            <a:fillRect/>
          </a:stretch>
        </p:blipFill>
        <p:spPr bwMode="auto">
          <a:xfrm>
            <a:off x="1331640" y="5589240"/>
            <a:ext cx="2088232" cy="1087987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I:\0 Ц    Э    О\фото 2018-19 уч год\2019г. осень и зима\20191206_135446.jpg"/>
          <p:cNvPicPr>
            <a:picLocks noChangeAspect="1" noChangeArrowheads="1"/>
          </p:cNvPicPr>
          <p:nvPr/>
        </p:nvPicPr>
        <p:blipFill>
          <a:blip r:embed="rId3" cstate="print"/>
          <a:srcRect t="24800"/>
          <a:stretch>
            <a:fillRect/>
          </a:stretch>
        </p:blipFill>
        <p:spPr bwMode="auto">
          <a:xfrm>
            <a:off x="683568" y="332656"/>
            <a:ext cx="7668344" cy="4324926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8" name="Прямоугольник 7"/>
          <p:cNvSpPr/>
          <p:nvPr/>
        </p:nvSpPr>
        <p:spPr>
          <a:xfrm>
            <a:off x="0" y="836712"/>
            <a:ext cx="43924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 smtClean="0">
              <a:solidFill>
                <a:srgbClr val="1503FB"/>
              </a:solidFill>
            </a:endParaRPr>
          </a:p>
          <a:p>
            <a:pPr marL="228600" indent="-228600">
              <a:buAutoNum type="arabicPeriod"/>
            </a:pPr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27584" y="0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FF"/>
                </a:solidFill>
              </a:rPr>
              <a:t>Фотоматериалы  Конкурса «Вторая  жизнь  вещей»  </a:t>
            </a:r>
            <a:endParaRPr lang="ru-RU" sz="1600" b="1" dirty="0" smtClean="0">
              <a:solidFill>
                <a:srgbClr val="0000FF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580112" y="836712"/>
            <a:ext cx="35638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endParaRPr lang="ru-RU" sz="1200" dirty="0" smtClean="0"/>
          </a:p>
          <a:p>
            <a:pPr marL="228600" indent="-228600"/>
            <a:endParaRPr lang="ru-RU" sz="1200" dirty="0" smtClean="0"/>
          </a:p>
          <a:p>
            <a:pPr marL="228600" indent="-228600"/>
            <a:endParaRPr lang="ru-RU" sz="1200" dirty="0" smtClean="0"/>
          </a:p>
          <a:p>
            <a:pPr marL="228600" indent="-228600"/>
            <a:r>
              <a:rPr lang="ru-RU" sz="1200" dirty="0" smtClean="0"/>
              <a:t>                                        </a:t>
            </a:r>
          </a:p>
          <a:p>
            <a:pPr marL="228600" indent="-228600"/>
            <a:r>
              <a:rPr lang="ru-RU" sz="1200" dirty="0" smtClean="0"/>
              <a:t>  </a:t>
            </a:r>
          </a:p>
          <a:p>
            <a:pPr marL="228600" indent="-228600"/>
            <a:endParaRPr lang="ru-RU" sz="1200" dirty="0" smtClean="0"/>
          </a:p>
          <a:p>
            <a:pPr marL="228600" indent="-228600">
              <a:buAutoNum type="arabicPeriod" startAt="11"/>
            </a:pPr>
            <a:endParaRPr lang="ru-RU" sz="1200" dirty="0" smtClean="0"/>
          </a:p>
          <a:p>
            <a:pPr marL="228600" indent="-228600">
              <a:buAutoNum type="arabicPeriod" startAt="11"/>
            </a:pPr>
            <a:endParaRPr lang="ru-RU" sz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427984" y="764704"/>
            <a:ext cx="49685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r>
              <a:rPr lang="ru-RU" sz="1200" b="1" dirty="0" smtClean="0">
                <a:solidFill>
                  <a:srgbClr val="FF0000"/>
                </a:solidFill>
              </a:rPr>
              <a:t>    </a:t>
            </a:r>
            <a:endParaRPr lang="ru-RU" sz="1200" dirty="0" smtClean="0">
              <a:solidFill>
                <a:srgbClr val="0000FF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72000" y="90872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indent="-228600">
              <a:buAutoNum type="arabicPeriod"/>
            </a:pPr>
            <a:endParaRPr lang="ru-RU" dirty="0" smtClean="0">
              <a:solidFill>
                <a:srgbClr val="1503FB"/>
              </a:solidFill>
            </a:endParaRPr>
          </a:p>
          <a:p>
            <a:pPr marL="228600" indent="-228600"/>
            <a:r>
              <a:rPr lang="ru-RU" b="1" dirty="0" smtClean="0">
                <a:solidFill>
                  <a:srgbClr val="FF0000"/>
                </a:solidFill>
              </a:rPr>
              <a:t> </a:t>
            </a:r>
            <a:endParaRPr lang="ru-RU" dirty="0"/>
          </a:p>
        </p:txBody>
      </p:sp>
      <p:pic>
        <p:nvPicPr>
          <p:cNvPr id="1026" name="Picture 2" descr="I:\0 Ц    Э    О\фото 2018-19 уч год\2019г. осень и зима\20191206_1352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1700808"/>
            <a:ext cx="6876256" cy="5157192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61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836712"/>
            <a:ext cx="43924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 smtClean="0">
              <a:solidFill>
                <a:srgbClr val="1503FB"/>
              </a:solidFill>
            </a:endParaRPr>
          </a:p>
          <a:p>
            <a:pPr marL="228600" indent="-228600">
              <a:buAutoNum type="arabicPeriod"/>
            </a:pPr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55576" y="0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Фотоматериалы. 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smtClean="0">
                <a:solidFill>
                  <a:srgbClr val="C00000"/>
                </a:solidFill>
                <a:cs typeface="Arial" pitchFamily="34" charset="0"/>
              </a:rPr>
              <a:t>Номинация </a:t>
            </a:r>
            <a:r>
              <a:rPr lang="ru-RU" b="1" dirty="0" smtClean="0">
                <a:solidFill>
                  <a:srgbClr val="C00000"/>
                </a:solidFill>
              </a:rPr>
              <a:t>«Книжка – самоделка о временах года»</a:t>
            </a:r>
            <a:endParaRPr lang="ru-RU" b="1" dirty="0" smtClean="0">
              <a:solidFill>
                <a:srgbClr val="C00000"/>
              </a:solidFill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580112" y="836712"/>
            <a:ext cx="35638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endParaRPr lang="ru-RU" sz="1200" dirty="0" smtClean="0"/>
          </a:p>
          <a:p>
            <a:pPr marL="228600" indent="-228600"/>
            <a:endParaRPr lang="ru-RU" sz="1200" dirty="0" smtClean="0"/>
          </a:p>
          <a:p>
            <a:pPr marL="228600" indent="-228600"/>
            <a:endParaRPr lang="ru-RU" sz="1200" dirty="0" smtClean="0"/>
          </a:p>
          <a:p>
            <a:pPr marL="228600" indent="-228600"/>
            <a:r>
              <a:rPr lang="ru-RU" sz="1200" dirty="0" smtClean="0"/>
              <a:t>                                        </a:t>
            </a:r>
          </a:p>
          <a:p>
            <a:pPr marL="228600" indent="-228600"/>
            <a:r>
              <a:rPr lang="ru-RU" sz="1200" dirty="0" smtClean="0"/>
              <a:t>  </a:t>
            </a:r>
          </a:p>
          <a:p>
            <a:pPr marL="228600" indent="-228600"/>
            <a:endParaRPr lang="ru-RU" sz="1200" dirty="0" smtClean="0"/>
          </a:p>
          <a:p>
            <a:pPr marL="228600" indent="-228600">
              <a:buAutoNum type="arabicPeriod" startAt="11"/>
            </a:pPr>
            <a:endParaRPr lang="ru-RU" sz="1200" dirty="0" smtClean="0"/>
          </a:p>
          <a:p>
            <a:pPr marL="228600" indent="-228600">
              <a:buAutoNum type="arabicPeriod" startAt="11"/>
            </a:pPr>
            <a:endParaRPr lang="ru-RU" sz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427984" y="764704"/>
            <a:ext cx="49685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r>
              <a:rPr lang="ru-RU" sz="1200" b="1" dirty="0" smtClean="0">
                <a:solidFill>
                  <a:srgbClr val="FF0000"/>
                </a:solidFill>
              </a:rPr>
              <a:t>    </a:t>
            </a:r>
            <a:endParaRPr lang="ru-RU" sz="1200" dirty="0" smtClean="0">
              <a:solidFill>
                <a:srgbClr val="0000FF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72000" y="90872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indent="-228600">
              <a:buAutoNum type="arabicPeriod"/>
            </a:pPr>
            <a:endParaRPr lang="ru-RU" dirty="0" smtClean="0">
              <a:solidFill>
                <a:srgbClr val="1503FB"/>
              </a:solidFill>
            </a:endParaRPr>
          </a:p>
          <a:p>
            <a:pPr marL="228600" indent="-228600"/>
            <a:r>
              <a:rPr lang="ru-RU" b="1" dirty="0" smtClean="0">
                <a:solidFill>
                  <a:srgbClr val="FF0000"/>
                </a:solidFill>
              </a:rPr>
              <a:t>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23528" y="6134725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AutoNum type="arabicPeriod"/>
            </a:pPr>
            <a:endParaRPr lang="ru-RU" sz="1200" b="1" dirty="0" smtClean="0">
              <a:solidFill>
                <a:srgbClr val="C00000"/>
              </a:solidFill>
            </a:endParaRPr>
          </a:p>
          <a:p>
            <a:pPr marL="228600" indent="-228600"/>
            <a:r>
              <a:rPr lang="ru-RU" sz="1200" dirty="0" smtClean="0">
                <a:solidFill>
                  <a:srgbClr val="1503FB"/>
                </a:solidFill>
              </a:rPr>
              <a:t> </a:t>
            </a:r>
            <a:endParaRPr lang="ru-RU" sz="1200" dirty="0" smtClean="0">
              <a:solidFill>
                <a:srgbClr val="0000FF"/>
              </a:solidFill>
            </a:endParaRPr>
          </a:p>
          <a:p>
            <a:endParaRPr lang="ru-RU" b="1" dirty="0" smtClean="0">
              <a:solidFill>
                <a:srgbClr val="C00000"/>
              </a:solidFill>
            </a:endParaRPr>
          </a:p>
          <a:p>
            <a:r>
              <a:rPr lang="ru-RU" b="1" dirty="0" smtClean="0">
                <a:solidFill>
                  <a:srgbClr val="FF0000"/>
                </a:solidFill>
              </a:rPr>
              <a:t>                                                        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23528" y="6211669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r>
              <a:rPr lang="ru-RU" dirty="0" smtClean="0">
                <a:solidFill>
                  <a:srgbClr val="1503FB"/>
                </a:solidFill>
              </a:rPr>
              <a:t>«Времена  года». </a:t>
            </a:r>
          </a:p>
          <a:p>
            <a:pPr marL="228600" indent="-228600"/>
            <a:r>
              <a:rPr lang="ru-RU" dirty="0" smtClean="0">
                <a:solidFill>
                  <a:srgbClr val="1503FB"/>
                </a:solidFill>
              </a:rPr>
              <a:t>Иванова  Алена, подготовительная к школе группа №2 и семья.</a:t>
            </a:r>
          </a:p>
        </p:txBody>
      </p:sp>
      <p:pic>
        <p:nvPicPr>
          <p:cNvPr id="6146" name="Picture 2" descr="I:\0 Ц    Э    О\фото 2018-19 уч год\2019г. осень и зима\20191205_112137.jpg"/>
          <p:cNvPicPr>
            <a:picLocks noChangeAspect="1" noChangeArrowheads="1"/>
          </p:cNvPicPr>
          <p:nvPr/>
        </p:nvPicPr>
        <p:blipFill>
          <a:blip r:embed="rId3" cstate="print"/>
          <a:srcRect l="31100" r="28738" b="5901"/>
          <a:stretch>
            <a:fillRect/>
          </a:stretch>
        </p:blipFill>
        <p:spPr bwMode="auto">
          <a:xfrm>
            <a:off x="179512" y="332656"/>
            <a:ext cx="2592288" cy="4555296"/>
          </a:xfrm>
          <a:prstGeom prst="rect">
            <a:avLst/>
          </a:prstGeom>
          <a:noFill/>
        </p:spPr>
      </p:pic>
      <p:pic>
        <p:nvPicPr>
          <p:cNvPr id="6147" name="Picture 3" descr="I:\0 Ц    Э    О\фото 2018-19 уч год\2019г. осень и зима\20191205_112148.jpg"/>
          <p:cNvPicPr>
            <a:picLocks noChangeAspect="1" noChangeArrowheads="1"/>
          </p:cNvPicPr>
          <p:nvPr/>
        </p:nvPicPr>
        <p:blipFill>
          <a:blip r:embed="rId4" cstate="print"/>
          <a:srcRect l="13776" t="31100" b="11151"/>
          <a:stretch>
            <a:fillRect/>
          </a:stretch>
        </p:blipFill>
        <p:spPr bwMode="auto">
          <a:xfrm rot="5400000">
            <a:off x="1741488" y="1218952"/>
            <a:ext cx="3561677" cy="1789086"/>
          </a:xfrm>
          <a:prstGeom prst="rect">
            <a:avLst/>
          </a:prstGeom>
          <a:noFill/>
        </p:spPr>
      </p:pic>
      <p:pic>
        <p:nvPicPr>
          <p:cNvPr id="6148" name="Picture 4" descr="I:\0 Ц    Э    О\фото 2018-19 уч год\2019г. осень и зима\20191205_112155.jpg"/>
          <p:cNvPicPr>
            <a:picLocks noChangeAspect="1" noChangeArrowheads="1"/>
          </p:cNvPicPr>
          <p:nvPr/>
        </p:nvPicPr>
        <p:blipFill>
          <a:blip r:embed="rId5" cstate="print"/>
          <a:srcRect t="29000" r="3538" b="8001"/>
          <a:stretch>
            <a:fillRect/>
          </a:stretch>
        </p:blipFill>
        <p:spPr bwMode="auto">
          <a:xfrm rot="5400000">
            <a:off x="3455978" y="1808718"/>
            <a:ext cx="3528188" cy="1728192"/>
          </a:xfrm>
          <a:prstGeom prst="rect">
            <a:avLst/>
          </a:prstGeom>
          <a:noFill/>
        </p:spPr>
      </p:pic>
      <p:pic>
        <p:nvPicPr>
          <p:cNvPr id="6149" name="Picture 5" descr="I:\0 Ц    Э    О\фото 2018-19 уч год\2019г. осень и зима\20191205_112205.jpg"/>
          <p:cNvPicPr>
            <a:picLocks noChangeAspect="1" noChangeArrowheads="1"/>
          </p:cNvPicPr>
          <p:nvPr/>
        </p:nvPicPr>
        <p:blipFill>
          <a:blip r:embed="rId6" cstate="print"/>
          <a:srcRect t="25850" b="8001"/>
          <a:stretch>
            <a:fillRect/>
          </a:stretch>
        </p:blipFill>
        <p:spPr bwMode="auto">
          <a:xfrm rot="5400000">
            <a:off x="4916948" y="3588108"/>
            <a:ext cx="3203847" cy="1589487"/>
          </a:xfrm>
          <a:prstGeom prst="rect">
            <a:avLst/>
          </a:prstGeom>
          <a:noFill/>
        </p:spPr>
      </p:pic>
      <p:pic>
        <p:nvPicPr>
          <p:cNvPr id="6150" name="Picture 6" descr="I:\0 Ц    Э    О\фото 2018-19 уч год\2019г. осень и зима\20191205_112215.jpg"/>
          <p:cNvPicPr>
            <a:picLocks noChangeAspect="1" noChangeArrowheads="1"/>
          </p:cNvPicPr>
          <p:nvPr/>
        </p:nvPicPr>
        <p:blipFill>
          <a:blip r:embed="rId7" cstate="print"/>
          <a:srcRect t="17450" b="8001"/>
          <a:stretch>
            <a:fillRect/>
          </a:stretch>
        </p:blipFill>
        <p:spPr bwMode="auto">
          <a:xfrm rot="5400000">
            <a:off x="6528023" y="4137273"/>
            <a:ext cx="3212973" cy="17964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61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836712"/>
            <a:ext cx="43924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 smtClean="0">
              <a:solidFill>
                <a:srgbClr val="1503FB"/>
              </a:solidFill>
            </a:endParaRPr>
          </a:p>
          <a:p>
            <a:pPr marL="228600" indent="-228600">
              <a:buAutoNum type="arabicPeriod"/>
            </a:pPr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79104" y="0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FF"/>
                </a:solidFill>
              </a:rPr>
              <a:t>Фотоматериалы.  </a:t>
            </a:r>
            <a:r>
              <a:rPr lang="ru-RU" b="1" dirty="0" smtClean="0">
                <a:solidFill>
                  <a:srgbClr val="0000FF"/>
                </a:solidFill>
                <a:cs typeface="Arial" pitchFamily="34" charset="0"/>
              </a:rPr>
              <a:t>Номинация </a:t>
            </a:r>
            <a:r>
              <a:rPr lang="ru-RU" b="1" dirty="0" smtClean="0">
                <a:solidFill>
                  <a:srgbClr val="0000FF"/>
                </a:solidFill>
              </a:rPr>
              <a:t>«Книжка – самоделка о временах года»</a:t>
            </a:r>
            <a:endParaRPr lang="ru-RU" b="1" dirty="0" smtClean="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580112" y="836712"/>
            <a:ext cx="35638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endParaRPr lang="ru-RU" sz="1200" dirty="0" smtClean="0"/>
          </a:p>
          <a:p>
            <a:pPr marL="228600" indent="-228600"/>
            <a:endParaRPr lang="ru-RU" sz="1200" dirty="0" smtClean="0"/>
          </a:p>
          <a:p>
            <a:pPr marL="228600" indent="-228600"/>
            <a:endParaRPr lang="ru-RU" sz="1200" dirty="0" smtClean="0"/>
          </a:p>
          <a:p>
            <a:pPr marL="228600" indent="-228600"/>
            <a:r>
              <a:rPr lang="ru-RU" sz="1200" dirty="0" smtClean="0"/>
              <a:t>                                        </a:t>
            </a:r>
          </a:p>
          <a:p>
            <a:pPr marL="228600" indent="-228600"/>
            <a:r>
              <a:rPr lang="ru-RU" sz="1200" dirty="0" smtClean="0"/>
              <a:t>  </a:t>
            </a:r>
          </a:p>
          <a:p>
            <a:pPr marL="228600" indent="-228600"/>
            <a:endParaRPr lang="ru-RU" sz="1200" dirty="0" smtClean="0"/>
          </a:p>
          <a:p>
            <a:pPr marL="228600" indent="-228600">
              <a:buAutoNum type="arabicPeriod" startAt="11"/>
            </a:pPr>
            <a:endParaRPr lang="ru-RU" sz="1200" dirty="0" smtClean="0"/>
          </a:p>
          <a:p>
            <a:pPr marL="228600" indent="-228600">
              <a:buAutoNum type="arabicPeriod" startAt="11"/>
            </a:pPr>
            <a:endParaRPr lang="ru-RU" sz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427984" y="764704"/>
            <a:ext cx="49685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r>
              <a:rPr lang="ru-RU" sz="1200" b="1" dirty="0" smtClean="0">
                <a:solidFill>
                  <a:srgbClr val="FF0000"/>
                </a:solidFill>
              </a:rPr>
              <a:t>    </a:t>
            </a:r>
            <a:endParaRPr lang="ru-RU" sz="1200" dirty="0" smtClean="0">
              <a:solidFill>
                <a:srgbClr val="0000FF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72000" y="90872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indent="-228600">
              <a:buAutoNum type="arabicPeriod"/>
            </a:pPr>
            <a:endParaRPr lang="ru-RU" dirty="0" smtClean="0">
              <a:solidFill>
                <a:srgbClr val="1503FB"/>
              </a:solidFill>
            </a:endParaRPr>
          </a:p>
          <a:p>
            <a:pPr marL="228600" indent="-228600"/>
            <a:r>
              <a:rPr lang="ru-RU" b="1" dirty="0" smtClean="0">
                <a:solidFill>
                  <a:srgbClr val="FF0000"/>
                </a:solidFill>
              </a:rPr>
              <a:t>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23528" y="6134725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AutoNum type="arabicPeriod"/>
            </a:pPr>
            <a:endParaRPr lang="ru-RU" sz="1200" b="1" dirty="0" smtClean="0">
              <a:solidFill>
                <a:srgbClr val="C00000"/>
              </a:solidFill>
            </a:endParaRPr>
          </a:p>
          <a:p>
            <a:pPr marL="228600" indent="-228600"/>
            <a:r>
              <a:rPr lang="ru-RU" sz="1200" dirty="0" smtClean="0">
                <a:solidFill>
                  <a:srgbClr val="1503FB"/>
                </a:solidFill>
              </a:rPr>
              <a:t> </a:t>
            </a:r>
            <a:endParaRPr lang="ru-RU" sz="1200" dirty="0" smtClean="0">
              <a:solidFill>
                <a:srgbClr val="0000FF"/>
              </a:solidFill>
            </a:endParaRPr>
          </a:p>
          <a:p>
            <a:endParaRPr lang="ru-RU" b="1" dirty="0" smtClean="0">
              <a:solidFill>
                <a:srgbClr val="C00000"/>
              </a:solidFill>
            </a:endParaRPr>
          </a:p>
          <a:p>
            <a:r>
              <a:rPr lang="ru-RU" b="1" dirty="0" smtClean="0">
                <a:solidFill>
                  <a:srgbClr val="FF0000"/>
                </a:solidFill>
              </a:rPr>
              <a:t>                                                        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23528" y="6211669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r>
              <a:rPr lang="ru-RU" dirty="0" smtClean="0">
                <a:solidFill>
                  <a:srgbClr val="1503FB"/>
                </a:solidFill>
              </a:rPr>
              <a:t>  «Времена года».</a:t>
            </a:r>
          </a:p>
          <a:p>
            <a:pPr marL="228600" indent="-228600"/>
            <a:r>
              <a:rPr lang="ru-RU" dirty="0" smtClean="0">
                <a:solidFill>
                  <a:srgbClr val="1503FB"/>
                </a:solidFill>
              </a:rPr>
              <a:t> </a:t>
            </a:r>
            <a:r>
              <a:rPr lang="ru-RU" b="1" dirty="0" smtClean="0">
                <a:solidFill>
                  <a:srgbClr val="1503FB"/>
                </a:solidFill>
              </a:rPr>
              <a:t>Брагин Алексей</a:t>
            </a:r>
            <a:r>
              <a:rPr lang="ru-RU" dirty="0" smtClean="0">
                <a:solidFill>
                  <a:srgbClr val="1503FB"/>
                </a:solidFill>
              </a:rPr>
              <a:t>, подготовительная к  школе группа №11  и семья .</a:t>
            </a:r>
          </a:p>
        </p:txBody>
      </p:sp>
      <p:pic>
        <p:nvPicPr>
          <p:cNvPr id="18" name="Picture 3" descr="I:\0 Ц    Э    О\фото 2018-19 уч год\2019г. осень и зима\20191205_11235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41764" t="74777" r="11700"/>
          <a:stretch>
            <a:fillRect/>
          </a:stretch>
        </p:blipFill>
        <p:spPr bwMode="auto">
          <a:xfrm>
            <a:off x="179512" y="548680"/>
            <a:ext cx="8532440" cy="3468462"/>
          </a:xfrm>
          <a:prstGeom prst="rect">
            <a:avLst/>
          </a:prstGeom>
          <a:noFill/>
        </p:spPr>
      </p:pic>
      <p:pic>
        <p:nvPicPr>
          <p:cNvPr id="1026" name="Picture 2" descr="I:\0 Ц    Э    О\0 Статус  ЦЕНТР  ЭКОЛОГ  ОБРАЗОВ\2019-2020учебный год\Конкурс  Вторая  жизнь  вещей\20191209_150813.jpg"/>
          <p:cNvPicPr>
            <a:picLocks noChangeAspect="1" noChangeArrowheads="1"/>
          </p:cNvPicPr>
          <p:nvPr/>
        </p:nvPicPr>
        <p:blipFill>
          <a:blip r:embed="rId4" cstate="print"/>
          <a:srcRect l="10626" t="6951" r="12988"/>
          <a:stretch>
            <a:fillRect/>
          </a:stretch>
        </p:blipFill>
        <p:spPr bwMode="auto">
          <a:xfrm>
            <a:off x="5327576" y="404664"/>
            <a:ext cx="3816424" cy="3486705"/>
          </a:xfrm>
          <a:prstGeom prst="rect">
            <a:avLst/>
          </a:prstGeom>
          <a:noFill/>
        </p:spPr>
      </p:pic>
      <p:pic>
        <p:nvPicPr>
          <p:cNvPr id="1027" name="Picture 3" descr="I:\0 Ц    Э    О\0 Статус  ЦЕНТР  ЭКОЛОГ  ОБРАЗОВ\2019-2020учебный год\Конкурс  Вторая  жизнь  вещей\20191209_1508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4221088"/>
            <a:ext cx="2243741" cy="1682806"/>
          </a:xfrm>
          <a:prstGeom prst="rect">
            <a:avLst/>
          </a:prstGeom>
          <a:noFill/>
        </p:spPr>
      </p:pic>
      <p:pic>
        <p:nvPicPr>
          <p:cNvPr id="1028" name="Picture 4" descr="I:\0 Ц    Э    О\0 Статус  ЦЕНТР  ЭКОЛОГ  ОБРАЗОВ\2019-2020учебный год\Конкурс  Вторая  жизнь  вещей\20191209_150831.jpg"/>
          <p:cNvPicPr>
            <a:picLocks noChangeAspect="1" noChangeArrowheads="1"/>
          </p:cNvPicPr>
          <p:nvPr/>
        </p:nvPicPr>
        <p:blipFill>
          <a:blip r:embed="rId6" cstate="print"/>
          <a:srcRect t="8001" b="9051"/>
          <a:stretch>
            <a:fillRect/>
          </a:stretch>
        </p:blipFill>
        <p:spPr bwMode="auto">
          <a:xfrm>
            <a:off x="2339752" y="4509120"/>
            <a:ext cx="2777921" cy="1728191"/>
          </a:xfrm>
          <a:prstGeom prst="rect">
            <a:avLst/>
          </a:prstGeom>
          <a:noFill/>
        </p:spPr>
      </p:pic>
      <p:pic>
        <p:nvPicPr>
          <p:cNvPr id="1029" name="Picture 5" descr="I:\0 Ц    Э    О\0 Статус  ЦЕНТР  ЭКОЛОГ  ОБРАЗОВ\2019-2020учебный год\Конкурс  Вторая  жизнь  вещей\20191209_150839.jpg"/>
          <p:cNvPicPr>
            <a:picLocks noChangeAspect="1" noChangeArrowheads="1"/>
          </p:cNvPicPr>
          <p:nvPr/>
        </p:nvPicPr>
        <p:blipFill>
          <a:blip r:embed="rId7" cstate="print"/>
          <a:srcRect t="14300" b="5901"/>
          <a:stretch>
            <a:fillRect/>
          </a:stretch>
        </p:blipFill>
        <p:spPr bwMode="auto">
          <a:xfrm>
            <a:off x="4788024" y="4293096"/>
            <a:ext cx="2646947" cy="1584176"/>
          </a:xfrm>
          <a:prstGeom prst="rect">
            <a:avLst/>
          </a:prstGeom>
          <a:noFill/>
        </p:spPr>
      </p:pic>
      <p:pic>
        <p:nvPicPr>
          <p:cNvPr id="1030" name="Picture 6" descr="I:\0 Ц    Э    О\0 Статус  ЦЕНТР  ЭКОЛОГ  ОБРАЗОВ\2019-2020учебный год\Конкурс  Вторая  жизнь  вещей\20191209_150845.jpg"/>
          <p:cNvPicPr>
            <a:picLocks noChangeAspect="1" noChangeArrowheads="1"/>
          </p:cNvPicPr>
          <p:nvPr/>
        </p:nvPicPr>
        <p:blipFill>
          <a:blip r:embed="rId8" cstate="print"/>
          <a:srcRect t="15350" b="2751"/>
          <a:stretch>
            <a:fillRect/>
          </a:stretch>
        </p:blipFill>
        <p:spPr bwMode="auto">
          <a:xfrm>
            <a:off x="6588224" y="5085184"/>
            <a:ext cx="2376264" cy="1459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61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2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836712"/>
            <a:ext cx="43924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 smtClean="0">
              <a:solidFill>
                <a:srgbClr val="1503FB"/>
              </a:solidFill>
            </a:endParaRPr>
          </a:p>
          <a:p>
            <a:pPr marL="228600" indent="-228600">
              <a:buAutoNum type="arabicPeriod"/>
            </a:pPr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55576" y="0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FF"/>
                </a:solidFill>
              </a:rPr>
              <a:t>Фотоматериалы.  </a:t>
            </a:r>
            <a:r>
              <a:rPr lang="ru-RU" b="1" dirty="0" smtClean="0">
                <a:solidFill>
                  <a:srgbClr val="0000FF"/>
                </a:solidFill>
                <a:cs typeface="Arial" pitchFamily="34" charset="0"/>
              </a:rPr>
              <a:t>Номинация «</a:t>
            </a:r>
            <a:r>
              <a:rPr lang="ru-RU" b="1" dirty="0" smtClean="0">
                <a:solidFill>
                  <a:srgbClr val="0000FF"/>
                </a:solidFill>
              </a:rPr>
              <a:t>Книжка – самоделка о природе  в загадках» </a:t>
            </a:r>
            <a:endParaRPr lang="ru-RU" b="1" dirty="0" smtClean="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580112" y="836712"/>
            <a:ext cx="35638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endParaRPr lang="ru-RU" sz="1200" dirty="0" smtClean="0"/>
          </a:p>
          <a:p>
            <a:pPr marL="228600" indent="-228600"/>
            <a:endParaRPr lang="ru-RU" sz="1200" dirty="0" smtClean="0"/>
          </a:p>
          <a:p>
            <a:pPr marL="228600" indent="-228600"/>
            <a:endParaRPr lang="ru-RU" sz="1200" dirty="0" smtClean="0"/>
          </a:p>
          <a:p>
            <a:pPr marL="228600" indent="-228600"/>
            <a:r>
              <a:rPr lang="ru-RU" sz="1200" dirty="0" smtClean="0"/>
              <a:t>                                        </a:t>
            </a:r>
          </a:p>
          <a:p>
            <a:pPr marL="228600" indent="-228600"/>
            <a:r>
              <a:rPr lang="ru-RU" sz="1200" dirty="0" smtClean="0"/>
              <a:t>  </a:t>
            </a:r>
          </a:p>
          <a:p>
            <a:pPr marL="228600" indent="-228600"/>
            <a:endParaRPr lang="ru-RU" sz="1200" dirty="0" smtClean="0"/>
          </a:p>
          <a:p>
            <a:pPr marL="228600" indent="-228600">
              <a:buAutoNum type="arabicPeriod" startAt="11"/>
            </a:pPr>
            <a:endParaRPr lang="ru-RU" sz="1200" dirty="0" smtClean="0"/>
          </a:p>
          <a:p>
            <a:pPr marL="228600" indent="-228600">
              <a:buAutoNum type="arabicPeriod" startAt="11"/>
            </a:pPr>
            <a:endParaRPr lang="ru-RU" sz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427984" y="764704"/>
            <a:ext cx="49685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r>
              <a:rPr lang="ru-RU" sz="1200" b="1" dirty="0" smtClean="0">
                <a:solidFill>
                  <a:srgbClr val="FF0000"/>
                </a:solidFill>
              </a:rPr>
              <a:t>    </a:t>
            </a:r>
            <a:endParaRPr lang="ru-RU" sz="1200" dirty="0" smtClean="0">
              <a:solidFill>
                <a:srgbClr val="0000FF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72000" y="90872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indent="-228600">
              <a:buAutoNum type="arabicPeriod"/>
            </a:pPr>
            <a:endParaRPr lang="ru-RU" dirty="0" smtClean="0">
              <a:solidFill>
                <a:srgbClr val="1503FB"/>
              </a:solidFill>
            </a:endParaRPr>
          </a:p>
          <a:p>
            <a:pPr marL="228600" indent="-228600"/>
            <a:r>
              <a:rPr lang="ru-RU" b="1" dirty="0" smtClean="0">
                <a:solidFill>
                  <a:srgbClr val="FF0000"/>
                </a:solidFill>
              </a:rPr>
              <a:t>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23528" y="6134725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AutoNum type="arabicPeriod"/>
            </a:pPr>
            <a:endParaRPr lang="ru-RU" sz="1200" b="1" dirty="0" smtClean="0">
              <a:solidFill>
                <a:srgbClr val="C00000"/>
              </a:solidFill>
            </a:endParaRPr>
          </a:p>
          <a:p>
            <a:pPr marL="228600" indent="-228600"/>
            <a:r>
              <a:rPr lang="ru-RU" sz="1200" dirty="0" smtClean="0">
                <a:solidFill>
                  <a:srgbClr val="1503FB"/>
                </a:solidFill>
              </a:rPr>
              <a:t> </a:t>
            </a:r>
            <a:endParaRPr lang="ru-RU" sz="1200" dirty="0" smtClean="0">
              <a:solidFill>
                <a:srgbClr val="0000FF"/>
              </a:solidFill>
            </a:endParaRPr>
          </a:p>
          <a:p>
            <a:endParaRPr lang="ru-RU" b="1" dirty="0" smtClean="0">
              <a:solidFill>
                <a:srgbClr val="C00000"/>
              </a:solidFill>
            </a:endParaRPr>
          </a:p>
          <a:p>
            <a:r>
              <a:rPr lang="ru-RU" b="1" dirty="0" smtClean="0">
                <a:solidFill>
                  <a:srgbClr val="FF0000"/>
                </a:solidFill>
              </a:rPr>
              <a:t>                                                        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23528" y="6211669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r>
              <a:rPr lang="ru-RU" dirty="0" smtClean="0">
                <a:solidFill>
                  <a:srgbClr val="1503FB"/>
                </a:solidFill>
              </a:rPr>
              <a:t> «Загадки».  </a:t>
            </a:r>
          </a:p>
          <a:p>
            <a:pPr marL="228600" indent="-228600"/>
            <a:r>
              <a:rPr lang="ru-RU" b="1" dirty="0" smtClean="0">
                <a:solidFill>
                  <a:srgbClr val="1503FB"/>
                </a:solidFill>
              </a:rPr>
              <a:t>Лисовская  Ксения</a:t>
            </a:r>
            <a:r>
              <a:rPr lang="ru-RU" dirty="0" smtClean="0">
                <a:solidFill>
                  <a:srgbClr val="1503FB"/>
                </a:solidFill>
              </a:rPr>
              <a:t>,  подготовительная  к школе группа №11 и  семья.</a:t>
            </a:r>
          </a:p>
        </p:txBody>
      </p:sp>
      <p:pic>
        <p:nvPicPr>
          <p:cNvPr id="7170" name="Picture 2" descr="I:\0 Ц    Э    О\фото 2018-19 уч год\2019г. осень и зима\20191205_113219.jpg"/>
          <p:cNvPicPr>
            <a:picLocks noChangeAspect="1" noChangeArrowheads="1"/>
          </p:cNvPicPr>
          <p:nvPr/>
        </p:nvPicPr>
        <p:blipFill>
          <a:blip r:embed="rId3" cstate="print"/>
          <a:srcRect l="14748" r="17488"/>
          <a:stretch>
            <a:fillRect/>
          </a:stretch>
        </p:blipFill>
        <p:spPr bwMode="auto">
          <a:xfrm>
            <a:off x="251520" y="404664"/>
            <a:ext cx="4163931" cy="4608512"/>
          </a:xfrm>
          <a:prstGeom prst="rect">
            <a:avLst/>
          </a:prstGeom>
          <a:noFill/>
        </p:spPr>
      </p:pic>
      <p:pic>
        <p:nvPicPr>
          <p:cNvPr id="7171" name="Picture 3" descr="I:\0 Ц    Э    О\фото 2018-19 уч год\2019г. осень и зима\20191205_113213.jpg"/>
          <p:cNvPicPr>
            <a:picLocks noChangeAspect="1" noChangeArrowheads="1"/>
          </p:cNvPicPr>
          <p:nvPr/>
        </p:nvPicPr>
        <p:blipFill>
          <a:blip r:embed="rId4" cstate="print"/>
          <a:srcRect l="24013" t="8001" r="5901"/>
          <a:stretch>
            <a:fillRect/>
          </a:stretch>
        </p:blipFill>
        <p:spPr bwMode="auto">
          <a:xfrm>
            <a:off x="4644008" y="332656"/>
            <a:ext cx="2270226" cy="2235017"/>
          </a:xfrm>
          <a:prstGeom prst="rect">
            <a:avLst/>
          </a:prstGeom>
          <a:noFill/>
        </p:spPr>
      </p:pic>
      <p:pic>
        <p:nvPicPr>
          <p:cNvPr id="7172" name="Picture 4" descr="I:\0 Ц    Э    О\фото 2018-19 уч год\2019г. осень и зима\20191205_112626.jpg"/>
          <p:cNvPicPr>
            <a:picLocks noChangeAspect="1" noChangeArrowheads="1"/>
          </p:cNvPicPr>
          <p:nvPr/>
        </p:nvPicPr>
        <p:blipFill>
          <a:blip r:embed="rId5" cstate="print"/>
          <a:srcRect t="8044"/>
          <a:stretch>
            <a:fillRect/>
          </a:stretch>
        </p:blipFill>
        <p:spPr bwMode="auto">
          <a:xfrm>
            <a:off x="5892128" y="1974181"/>
            <a:ext cx="3168352" cy="2185124"/>
          </a:xfrm>
          <a:prstGeom prst="rect">
            <a:avLst/>
          </a:prstGeom>
          <a:noFill/>
        </p:spPr>
      </p:pic>
      <p:pic>
        <p:nvPicPr>
          <p:cNvPr id="7173" name="Picture 5" descr="I:\0 Ц    Э    О\фото 2018-19 уч год\2019г. осень и зима\20191205_112636.jpg"/>
          <p:cNvPicPr>
            <a:picLocks noChangeAspect="1" noChangeArrowheads="1"/>
          </p:cNvPicPr>
          <p:nvPr/>
        </p:nvPicPr>
        <p:blipFill>
          <a:blip r:embed="rId6" cstate="print"/>
          <a:srcRect t="15350"/>
          <a:stretch>
            <a:fillRect/>
          </a:stretch>
        </p:blipFill>
        <p:spPr bwMode="auto">
          <a:xfrm>
            <a:off x="4572000" y="3789040"/>
            <a:ext cx="3312368" cy="2102928"/>
          </a:xfrm>
          <a:prstGeom prst="rect">
            <a:avLst/>
          </a:prstGeom>
          <a:noFill/>
        </p:spPr>
      </p:pic>
      <p:pic>
        <p:nvPicPr>
          <p:cNvPr id="7174" name="Picture 6" descr="I:\0 Ц    Э    О\фото 2018-19 уч год\2019г. осень и зима\20191205_112645.jpg"/>
          <p:cNvPicPr>
            <a:picLocks noChangeAspect="1" noChangeArrowheads="1"/>
          </p:cNvPicPr>
          <p:nvPr/>
        </p:nvPicPr>
        <p:blipFill>
          <a:blip r:embed="rId7" cstate="print"/>
          <a:srcRect l="16537" t="2751" r="21251"/>
          <a:stretch>
            <a:fillRect/>
          </a:stretch>
        </p:blipFill>
        <p:spPr bwMode="auto">
          <a:xfrm>
            <a:off x="7236296" y="4797152"/>
            <a:ext cx="1757801" cy="20608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61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836712"/>
            <a:ext cx="43924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 smtClean="0">
              <a:solidFill>
                <a:srgbClr val="1503FB"/>
              </a:solidFill>
            </a:endParaRPr>
          </a:p>
          <a:p>
            <a:pPr marL="228600" indent="-228600">
              <a:buAutoNum type="arabicPeriod"/>
            </a:pPr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55576" y="0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FF"/>
                </a:solidFill>
              </a:rPr>
              <a:t>Фотоматериалы. Номинация «Книжка-самоделка  о  природе  в прозе»</a:t>
            </a:r>
            <a:endParaRPr lang="ru-RU" b="1" dirty="0" smtClean="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580112" y="836712"/>
            <a:ext cx="35638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endParaRPr lang="ru-RU" sz="1200" dirty="0" smtClean="0"/>
          </a:p>
          <a:p>
            <a:pPr marL="228600" indent="-228600"/>
            <a:endParaRPr lang="ru-RU" sz="1200" dirty="0" smtClean="0"/>
          </a:p>
          <a:p>
            <a:pPr marL="228600" indent="-228600"/>
            <a:endParaRPr lang="ru-RU" sz="1200" dirty="0" smtClean="0"/>
          </a:p>
          <a:p>
            <a:pPr marL="228600" indent="-228600"/>
            <a:r>
              <a:rPr lang="ru-RU" sz="1200" dirty="0" smtClean="0"/>
              <a:t>                                        </a:t>
            </a:r>
          </a:p>
          <a:p>
            <a:pPr marL="228600" indent="-228600"/>
            <a:r>
              <a:rPr lang="ru-RU" sz="1200" dirty="0" smtClean="0"/>
              <a:t>  </a:t>
            </a:r>
          </a:p>
          <a:p>
            <a:pPr marL="228600" indent="-228600"/>
            <a:endParaRPr lang="ru-RU" sz="1200" dirty="0" smtClean="0"/>
          </a:p>
          <a:p>
            <a:pPr marL="228600" indent="-228600">
              <a:buAutoNum type="arabicPeriod" startAt="11"/>
            </a:pPr>
            <a:endParaRPr lang="ru-RU" sz="1200" dirty="0" smtClean="0"/>
          </a:p>
          <a:p>
            <a:pPr marL="228600" indent="-228600">
              <a:buAutoNum type="arabicPeriod" startAt="11"/>
            </a:pPr>
            <a:endParaRPr lang="ru-RU" sz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427984" y="764704"/>
            <a:ext cx="49685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r>
              <a:rPr lang="ru-RU" sz="1200" b="1" dirty="0" smtClean="0">
                <a:solidFill>
                  <a:srgbClr val="FF0000"/>
                </a:solidFill>
              </a:rPr>
              <a:t>    </a:t>
            </a:r>
            <a:endParaRPr lang="ru-RU" sz="1200" dirty="0" smtClean="0">
              <a:solidFill>
                <a:srgbClr val="0000FF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72000" y="90872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indent="-228600">
              <a:buAutoNum type="arabicPeriod"/>
            </a:pPr>
            <a:endParaRPr lang="ru-RU" dirty="0" smtClean="0">
              <a:solidFill>
                <a:srgbClr val="1503FB"/>
              </a:solidFill>
            </a:endParaRPr>
          </a:p>
          <a:p>
            <a:pPr marL="228600" indent="-228600"/>
            <a:r>
              <a:rPr lang="ru-RU" b="1" dirty="0" smtClean="0">
                <a:solidFill>
                  <a:srgbClr val="FF0000"/>
                </a:solidFill>
              </a:rPr>
              <a:t>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23528" y="6021288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AutoNum type="arabicPeriod"/>
            </a:pPr>
            <a:endParaRPr lang="ru-RU" sz="1200" b="1" dirty="0" smtClean="0">
              <a:solidFill>
                <a:srgbClr val="C00000"/>
              </a:solidFill>
            </a:endParaRPr>
          </a:p>
          <a:p>
            <a:pPr marL="228600" indent="-228600"/>
            <a:r>
              <a:rPr lang="ru-RU" sz="1200" dirty="0" smtClean="0">
                <a:solidFill>
                  <a:srgbClr val="1503FB"/>
                </a:solidFill>
              </a:rPr>
              <a:t> </a:t>
            </a:r>
            <a:endParaRPr lang="ru-RU" sz="1200" dirty="0" smtClean="0">
              <a:solidFill>
                <a:srgbClr val="0000FF"/>
              </a:solidFill>
            </a:endParaRPr>
          </a:p>
          <a:p>
            <a:endParaRPr lang="ru-RU" b="1" dirty="0" smtClean="0">
              <a:solidFill>
                <a:srgbClr val="C00000"/>
              </a:solidFill>
            </a:endParaRPr>
          </a:p>
          <a:p>
            <a:r>
              <a:rPr lang="ru-RU" b="1" dirty="0" smtClean="0">
                <a:solidFill>
                  <a:srgbClr val="FF0000"/>
                </a:solidFill>
              </a:rPr>
              <a:t>                                                        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6211669"/>
            <a:ext cx="96125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r>
              <a:rPr lang="ru-RU" dirty="0" smtClean="0">
                <a:solidFill>
                  <a:srgbClr val="0000FF"/>
                </a:solidFill>
              </a:rPr>
              <a:t>  «В  лесу».  </a:t>
            </a:r>
            <a:r>
              <a:rPr lang="ru-RU" dirty="0" err="1" smtClean="0">
                <a:solidFill>
                  <a:srgbClr val="0000FF"/>
                </a:solidFill>
              </a:rPr>
              <a:t>Яхотина</a:t>
            </a:r>
            <a:r>
              <a:rPr lang="ru-RU" dirty="0" smtClean="0">
                <a:solidFill>
                  <a:srgbClr val="0000FF"/>
                </a:solidFill>
              </a:rPr>
              <a:t> Александра, подготовительная группа №2 и </a:t>
            </a:r>
            <a:r>
              <a:rPr lang="ru-RU" dirty="0" err="1" smtClean="0">
                <a:solidFill>
                  <a:srgbClr val="0000FF"/>
                </a:solidFill>
              </a:rPr>
              <a:t>Вайс</a:t>
            </a:r>
            <a:r>
              <a:rPr lang="ru-RU" dirty="0" smtClean="0">
                <a:solidFill>
                  <a:srgbClr val="0000FF"/>
                </a:solidFill>
              </a:rPr>
              <a:t>  Марина Витальевна, воспитатель.</a:t>
            </a:r>
            <a:endParaRPr lang="ru-RU" dirty="0" smtClean="0">
              <a:solidFill>
                <a:srgbClr val="1503FB"/>
              </a:solidFill>
            </a:endParaRPr>
          </a:p>
        </p:txBody>
      </p:sp>
      <p:pic>
        <p:nvPicPr>
          <p:cNvPr id="12290" name="Picture 2" descr="I:\0 Ц    Э    О\фото 2018-19 уч год\2019г. осень и зима\20191205_112405.jpg"/>
          <p:cNvPicPr>
            <a:picLocks noChangeAspect="1" noChangeArrowheads="1"/>
          </p:cNvPicPr>
          <p:nvPr/>
        </p:nvPicPr>
        <p:blipFill>
          <a:blip r:embed="rId3" cstate="print"/>
          <a:srcRect l="29525" r="16138"/>
          <a:stretch>
            <a:fillRect/>
          </a:stretch>
        </p:blipFill>
        <p:spPr bwMode="auto">
          <a:xfrm>
            <a:off x="179512" y="620688"/>
            <a:ext cx="3096344" cy="4273826"/>
          </a:xfrm>
          <a:prstGeom prst="rect">
            <a:avLst/>
          </a:prstGeom>
          <a:noFill/>
        </p:spPr>
      </p:pic>
      <p:pic>
        <p:nvPicPr>
          <p:cNvPr id="12291" name="Picture 3" descr="I:\0 Ц    Э    О\фото 2018-19 уч год\2019г. осень и зима\20191205_1124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476672"/>
            <a:ext cx="2411760" cy="1808820"/>
          </a:xfrm>
          <a:prstGeom prst="rect">
            <a:avLst/>
          </a:prstGeom>
          <a:noFill/>
        </p:spPr>
      </p:pic>
      <p:pic>
        <p:nvPicPr>
          <p:cNvPr id="12292" name="Picture 4" descr="I:\0 Ц    Э    О\фото 2018-19 уч год\2019г. осень и зима\20191205_11243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6216" y="476672"/>
            <a:ext cx="2448272" cy="1836204"/>
          </a:xfrm>
          <a:prstGeom prst="rect">
            <a:avLst/>
          </a:prstGeom>
          <a:noFill/>
        </p:spPr>
      </p:pic>
      <p:pic>
        <p:nvPicPr>
          <p:cNvPr id="12293" name="Picture 5" descr="I:\0 Ц    Э    О\фото 2018-19 уч год\2019г. осень и зима\20191205_11244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3888" y="2492896"/>
            <a:ext cx="2400267" cy="1800200"/>
          </a:xfrm>
          <a:prstGeom prst="rect">
            <a:avLst/>
          </a:prstGeom>
          <a:noFill/>
        </p:spPr>
      </p:pic>
      <p:pic>
        <p:nvPicPr>
          <p:cNvPr id="12294" name="Picture 6" descr="I:\0 Ц    Э    О\фото 2018-19 уч год\2019г. осень и зима\20191205_11250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16215" y="2492896"/>
            <a:ext cx="2400267" cy="1800200"/>
          </a:xfrm>
          <a:prstGeom prst="rect">
            <a:avLst/>
          </a:prstGeom>
          <a:noFill/>
        </p:spPr>
      </p:pic>
      <p:pic>
        <p:nvPicPr>
          <p:cNvPr id="12295" name="Picture 7" descr="I:\0 Ц    Э    О\фото 2018-19 уч год\2019г. осень и зима\20191205_112520.jpg"/>
          <p:cNvPicPr>
            <a:picLocks noChangeAspect="1" noChangeArrowheads="1"/>
          </p:cNvPicPr>
          <p:nvPr/>
        </p:nvPicPr>
        <p:blipFill>
          <a:blip r:embed="rId8" cstate="print"/>
          <a:srcRect l="13750" t="5505"/>
          <a:stretch>
            <a:fillRect/>
          </a:stretch>
        </p:blipFill>
        <p:spPr bwMode="auto">
          <a:xfrm>
            <a:off x="3563888" y="4437112"/>
            <a:ext cx="2304256" cy="18933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>
                <a:alpha val="38000"/>
              </a:srgbClr>
            </a:gs>
            <a:gs pos="61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1" y="0"/>
            <a:ext cx="905638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2000" b="1" dirty="0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 1 ноября по 7 декабря 2019г.   </a:t>
            </a:r>
          </a:p>
          <a:p>
            <a:pPr algn="ctr">
              <a:defRPr/>
            </a:pPr>
            <a:r>
              <a:rPr lang="ru-RU" altLang="ru-RU" sz="2000" b="1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  детском  саду «Золотой  ключик»  проходил</a:t>
            </a:r>
          </a:p>
          <a:p>
            <a:pPr algn="ctr">
              <a:defRPr/>
            </a:pPr>
            <a:r>
              <a:rPr lang="ru-RU" altLang="ru-RU" sz="2000" b="1" dirty="0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конкурс-выставка  «Вторая жизнь  вещей»:</a:t>
            </a:r>
          </a:p>
          <a:p>
            <a:pPr lvl="0">
              <a:defRPr/>
            </a:pPr>
            <a:r>
              <a:rPr lang="ru-RU" altLang="ru-RU" sz="2000" b="1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1. </a:t>
            </a:r>
            <a:r>
              <a:rPr lang="ru-RU" sz="2000" dirty="0">
                <a:solidFill>
                  <a:srgbClr val="0000FF"/>
                </a:solidFill>
                <a:ea typeface="Times New Roman" pitchFamily="18" charset="0"/>
                <a:cs typeface="Arial" pitchFamily="34" charset="0"/>
              </a:rPr>
              <a:t>«</a:t>
            </a:r>
            <a:r>
              <a:rPr lang="ru-RU" sz="2000" b="1" dirty="0">
                <a:solidFill>
                  <a:srgbClr val="0000FF"/>
                </a:solidFill>
                <a:ea typeface="Times New Roman" pitchFamily="18" charset="0"/>
                <a:cs typeface="Arial" pitchFamily="34" charset="0"/>
              </a:rPr>
              <a:t>Спортивное  оборудование из  бросового  материала» </a:t>
            </a:r>
            <a:r>
              <a:rPr lang="ru-RU" sz="2000" dirty="0">
                <a:solidFill>
                  <a:srgbClr val="0000FF"/>
                </a:solidFill>
                <a:ea typeface="Times New Roman" pitchFamily="18" charset="0"/>
                <a:cs typeface="Arial" pitchFamily="34" charset="0"/>
              </a:rPr>
              <a:t>-  для детей, родителей, младших, средних, старших групп, воспитателей.  </a:t>
            </a:r>
            <a:endParaRPr lang="ru-RU" sz="2000" b="1" dirty="0">
              <a:solidFill>
                <a:srgbClr val="0000FF"/>
              </a:solidFill>
              <a:cs typeface="Times New Roman" pitchFamily="18" charset="0"/>
            </a:endParaRPr>
          </a:p>
          <a:p>
            <a:pPr>
              <a:defRPr/>
            </a:pPr>
            <a:endParaRPr lang="ru-RU" sz="2000" dirty="0" smtClean="0">
              <a:solidFill>
                <a:srgbClr val="0000FF"/>
              </a:solidFill>
            </a:endParaRPr>
          </a:p>
          <a:p>
            <a:pPr>
              <a:buNone/>
              <a:defRPr/>
            </a:pPr>
            <a:r>
              <a:rPr lang="ru-RU" sz="2000" b="1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 </a:t>
            </a:r>
            <a:r>
              <a:rPr lang="ru-RU" sz="2000" b="1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</a:t>
            </a:r>
            <a:r>
              <a:rPr lang="ru-RU" altLang="ru-RU" sz="2000" b="1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 </a:t>
            </a:r>
            <a:r>
              <a:rPr lang="ru-RU" sz="2000" b="1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rgbClr val="0000FF"/>
                </a:solidFill>
              </a:rPr>
              <a:t>«Книжка-самоделка  из  макулатуры» </a:t>
            </a:r>
            <a:r>
              <a:rPr lang="ru-RU" sz="2000" b="1" dirty="0">
                <a:solidFill>
                  <a:srgbClr val="0000FF"/>
                </a:solidFill>
                <a:cs typeface="Times New Roman" pitchFamily="18" charset="0"/>
              </a:rPr>
              <a:t>- </a:t>
            </a:r>
            <a:r>
              <a:rPr lang="ru-RU" sz="2000" dirty="0">
                <a:solidFill>
                  <a:srgbClr val="0000FF"/>
                </a:solidFill>
                <a:cs typeface="Times New Roman" pitchFamily="18" charset="0"/>
              </a:rPr>
              <a:t>для  детей и их родителей  подготовительных  к школе групп, воспитателей.</a:t>
            </a:r>
          </a:p>
          <a:p>
            <a:pPr marL="176213" indent="-176213" algn="ctr">
              <a:defRPr/>
            </a:pPr>
            <a:r>
              <a:rPr lang="ru-RU" sz="2000" b="1" dirty="0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7 декабря  были  подведены  результаты    Конкурса-выставки.</a:t>
            </a:r>
            <a:endParaRPr lang="ru-RU" sz="2000" b="1" dirty="0">
              <a:ln w="12700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7173416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dirty="0" smtClean="0">
                <a:solidFill>
                  <a:srgbClr val="FF0066"/>
                </a:solidFill>
              </a:rPr>
              <a:t> Уважаемые папы и мамы, бабушки и дедушки!</a:t>
            </a:r>
          </a:p>
          <a:p>
            <a:pPr algn="ctr">
              <a:spcBef>
                <a:spcPct val="0"/>
              </a:spcBef>
            </a:pPr>
            <a:r>
              <a:rPr lang="ru-RU" dirty="0" smtClean="0">
                <a:solidFill>
                  <a:srgbClr val="000099"/>
                </a:solidFill>
              </a:rPr>
              <a:t>Приглашаем  принять  участие в экологическом конкурсе-выставке  поделок из  бросового  материала и вторичного  сырья                                </a:t>
            </a:r>
            <a:r>
              <a:rPr lang="ru-RU" b="1" dirty="0" smtClean="0">
                <a:solidFill>
                  <a:srgbClr val="FF0000"/>
                </a:solidFill>
              </a:rPr>
              <a:t>«Игрушки для детей  из бросовых  вещей»  </a:t>
            </a:r>
          </a:p>
          <a:p>
            <a:pPr algn="ctr">
              <a:spcBef>
                <a:spcPct val="0"/>
              </a:spcBef>
            </a:pPr>
            <a:r>
              <a:rPr lang="ru-RU" dirty="0" smtClean="0">
                <a:solidFill>
                  <a:srgbClr val="000099"/>
                </a:solidFill>
              </a:rPr>
              <a:t>Конкурсные  работы  принимаются                                        с 19ноября по 23ноября.  </a:t>
            </a:r>
          </a:p>
          <a:p>
            <a:pPr algn="ctr">
              <a:spcBef>
                <a:spcPct val="0"/>
              </a:spcBef>
            </a:pPr>
            <a:r>
              <a:rPr lang="ru-RU" dirty="0" smtClean="0">
                <a:solidFill>
                  <a:srgbClr val="C00000"/>
                </a:solidFill>
              </a:rPr>
              <a:t>Открытие  выставки</a:t>
            </a:r>
            <a:r>
              <a:rPr lang="ru-RU" dirty="0" smtClean="0">
                <a:solidFill>
                  <a:srgbClr val="000099"/>
                </a:solidFill>
              </a:rPr>
              <a:t>                                                         состоится 26 ноября  2018г.                                                          в </a:t>
            </a:r>
            <a:r>
              <a:rPr lang="ru-RU" dirty="0" err="1" smtClean="0">
                <a:solidFill>
                  <a:srgbClr val="000099"/>
                </a:solidFill>
              </a:rPr>
              <a:t>д</a:t>
            </a:r>
            <a:r>
              <a:rPr lang="ru-RU" dirty="0" smtClean="0">
                <a:solidFill>
                  <a:srgbClr val="000099"/>
                </a:solidFill>
              </a:rPr>
              <a:t>/с «Золотой  ключик</a:t>
            </a:r>
            <a:endParaRPr lang="ru-RU" dirty="0"/>
          </a:p>
        </p:txBody>
      </p:sp>
      <p:pic>
        <p:nvPicPr>
          <p:cNvPr id="2050" name="Picture 2" descr="E:\Вторая ж\2019г. осень и зима\20191206_12592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368"/>
          <a:stretch/>
        </p:blipFill>
        <p:spPr bwMode="auto">
          <a:xfrm>
            <a:off x="1187624" y="2996952"/>
            <a:ext cx="6408712" cy="3683355"/>
          </a:xfrm>
          <a:prstGeom prst="round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676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>
                <a:alpha val="47000"/>
              </a:srgbClr>
            </a:gs>
            <a:gs pos="61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836712"/>
            <a:ext cx="43924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 smtClean="0">
              <a:solidFill>
                <a:srgbClr val="1503FB"/>
              </a:solidFill>
            </a:endParaRPr>
          </a:p>
          <a:p>
            <a:pPr marL="228600" indent="-228600">
              <a:buAutoNum type="arabicPeriod"/>
            </a:pPr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55576" y="0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FF"/>
                </a:solidFill>
              </a:rPr>
              <a:t>Фотоматериалы.  </a:t>
            </a:r>
            <a:r>
              <a:rPr lang="ru-RU" b="1" dirty="0" smtClean="0">
                <a:solidFill>
                  <a:srgbClr val="0000FF"/>
                </a:solidFill>
                <a:cs typeface="Arial" pitchFamily="34" charset="0"/>
              </a:rPr>
              <a:t>Номинация «</a:t>
            </a:r>
            <a:r>
              <a:rPr lang="ru-RU" b="1" dirty="0" smtClean="0">
                <a:solidFill>
                  <a:srgbClr val="0000FF"/>
                </a:solidFill>
              </a:rPr>
              <a:t>Книжка-самоделка  о природе  в стихах»</a:t>
            </a:r>
            <a:endParaRPr lang="ru-RU" b="1" dirty="0" smtClean="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580112" y="836712"/>
            <a:ext cx="35638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endParaRPr lang="ru-RU" sz="1200" dirty="0" smtClean="0"/>
          </a:p>
          <a:p>
            <a:pPr marL="228600" indent="-228600"/>
            <a:endParaRPr lang="ru-RU" sz="1200" dirty="0" smtClean="0"/>
          </a:p>
          <a:p>
            <a:pPr marL="228600" indent="-228600"/>
            <a:endParaRPr lang="ru-RU" sz="1200" dirty="0" smtClean="0"/>
          </a:p>
          <a:p>
            <a:pPr marL="228600" indent="-228600"/>
            <a:r>
              <a:rPr lang="ru-RU" sz="1200" dirty="0" smtClean="0"/>
              <a:t>                                        </a:t>
            </a:r>
          </a:p>
          <a:p>
            <a:pPr marL="228600" indent="-228600"/>
            <a:r>
              <a:rPr lang="ru-RU" sz="1200" dirty="0" smtClean="0"/>
              <a:t>  </a:t>
            </a:r>
          </a:p>
          <a:p>
            <a:pPr marL="228600" indent="-228600"/>
            <a:endParaRPr lang="ru-RU" sz="1200" dirty="0" smtClean="0"/>
          </a:p>
          <a:p>
            <a:pPr marL="228600" indent="-228600">
              <a:buAutoNum type="arabicPeriod" startAt="11"/>
            </a:pPr>
            <a:endParaRPr lang="ru-RU" sz="1200" dirty="0" smtClean="0"/>
          </a:p>
          <a:p>
            <a:pPr marL="228600" indent="-228600">
              <a:buAutoNum type="arabicPeriod" startAt="11"/>
            </a:pPr>
            <a:endParaRPr lang="ru-RU" sz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427984" y="764704"/>
            <a:ext cx="49685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r>
              <a:rPr lang="ru-RU" sz="1200" b="1" dirty="0" smtClean="0">
                <a:solidFill>
                  <a:srgbClr val="FF0000"/>
                </a:solidFill>
              </a:rPr>
              <a:t>    </a:t>
            </a:r>
            <a:endParaRPr lang="ru-RU" sz="1200" dirty="0" smtClean="0">
              <a:solidFill>
                <a:srgbClr val="0000FF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72000" y="90872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indent="-228600">
              <a:buAutoNum type="arabicPeriod"/>
            </a:pPr>
            <a:endParaRPr lang="ru-RU" dirty="0" smtClean="0">
              <a:solidFill>
                <a:srgbClr val="1503FB"/>
              </a:solidFill>
            </a:endParaRPr>
          </a:p>
          <a:p>
            <a:pPr marL="228600" indent="-228600"/>
            <a:r>
              <a:rPr lang="ru-RU" b="1" dirty="0" smtClean="0">
                <a:solidFill>
                  <a:srgbClr val="FF0000"/>
                </a:solidFill>
              </a:rPr>
              <a:t>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95536" y="6134725"/>
            <a:ext cx="9144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r>
              <a:rPr lang="ru-RU" sz="1400" dirty="0" smtClean="0">
                <a:solidFill>
                  <a:srgbClr val="1503FB"/>
                </a:solidFill>
              </a:rPr>
              <a:t>«Школа вежливых  манер. Звери  подают  пример». </a:t>
            </a:r>
          </a:p>
          <a:p>
            <a:pPr marL="228600" indent="-228600"/>
            <a:r>
              <a:rPr lang="ru-RU" sz="1400" dirty="0" err="1" smtClean="0">
                <a:solidFill>
                  <a:srgbClr val="1503FB"/>
                </a:solidFill>
              </a:rPr>
              <a:t>Анкудович</a:t>
            </a:r>
            <a:r>
              <a:rPr lang="ru-RU" sz="1400" dirty="0" smtClean="0">
                <a:solidFill>
                  <a:srgbClr val="1503FB"/>
                </a:solidFill>
              </a:rPr>
              <a:t>  Тимофей, </a:t>
            </a:r>
            <a:r>
              <a:rPr lang="ru-RU" sz="1400" dirty="0" err="1" smtClean="0">
                <a:solidFill>
                  <a:srgbClr val="1503FB"/>
                </a:solidFill>
              </a:rPr>
              <a:t>подг.гр</a:t>
            </a:r>
            <a:r>
              <a:rPr lang="ru-RU" sz="1400" dirty="0" smtClean="0">
                <a:solidFill>
                  <a:srgbClr val="1503FB"/>
                </a:solidFill>
              </a:rPr>
              <a:t>. №2 и  </a:t>
            </a:r>
            <a:r>
              <a:rPr lang="ru-RU" sz="1400" dirty="0" err="1" smtClean="0">
                <a:solidFill>
                  <a:srgbClr val="1503FB"/>
                </a:solidFill>
              </a:rPr>
              <a:t>Вайс</a:t>
            </a:r>
            <a:r>
              <a:rPr lang="ru-RU" sz="1400" dirty="0" smtClean="0">
                <a:solidFill>
                  <a:srgbClr val="1503FB"/>
                </a:solidFill>
              </a:rPr>
              <a:t> Марина Витальевна, воспитатель.</a:t>
            </a:r>
          </a:p>
          <a:p>
            <a:pPr marL="228600" indent="-228600">
              <a:buAutoNum type="arabicPeriod"/>
            </a:pPr>
            <a:endParaRPr lang="ru-RU" sz="1200" b="1" dirty="0" smtClean="0">
              <a:solidFill>
                <a:srgbClr val="C00000"/>
              </a:solidFill>
            </a:endParaRPr>
          </a:p>
          <a:p>
            <a:pPr marL="228600" indent="-228600"/>
            <a:r>
              <a:rPr lang="ru-RU" sz="1200" dirty="0" smtClean="0">
                <a:solidFill>
                  <a:srgbClr val="1503FB"/>
                </a:solidFill>
              </a:rPr>
              <a:t> </a:t>
            </a:r>
            <a:endParaRPr lang="ru-RU" sz="1200" dirty="0" smtClean="0">
              <a:solidFill>
                <a:srgbClr val="0000FF"/>
              </a:solidFill>
            </a:endParaRPr>
          </a:p>
          <a:p>
            <a:endParaRPr lang="ru-RU" b="1" dirty="0" smtClean="0">
              <a:solidFill>
                <a:srgbClr val="C00000"/>
              </a:solidFill>
            </a:endParaRPr>
          </a:p>
          <a:p>
            <a:r>
              <a:rPr lang="ru-RU" b="1" dirty="0" smtClean="0">
                <a:solidFill>
                  <a:srgbClr val="FF0000"/>
                </a:solidFill>
              </a:rPr>
              <a:t>                                                        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051" name="Picture 3" descr="I:\0 Ц    Э    О\фото 2018-19 уч год\2019г. осень и зима\20191205_111930.jpg"/>
          <p:cNvPicPr>
            <a:picLocks noChangeAspect="1" noChangeArrowheads="1"/>
          </p:cNvPicPr>
          <p:nvPr/>
        </p:nvPicPr>
        <p:blipFill>
          <a:blip r:embed="rId3" cstate="print"/>
          <a:srcRect l="24013" t="3801" r="16138" b="3801"/>
          <a:stretch>
            <a:fillRect/>
          </a:stretch>
        </p:blipFill>
        <p:spPr bwMode="auto">
          <a:xfrm>
            <a:off x="107504" y="620688"/>
            <a:ext cx="3240360" cy="3751996"/>
          </a:xfrm>
          <a:prstGeom prst="rect">
            <a:avLst/>
          </a:prstGeom>
          <a:noFill/>
        </p:spPr>
      </p:pic>
      <p:pic>
        <p:nvPicPr>
          <p:cNvPr id="2052" name="Picture 4" descr="I:\0 Ц    Э    О\фото 2018-19 уч год\2019г. осень и зима\20191205_1120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620688"/>
            <a:ext cx="3299859" cy="2474894"/>
          </a:xfrm>
          <a:prstGeom prst="roundRect">
            <a:avLst/>
          </a:prstGeom>
          <a:noFill/>
        </p:spPr>
      </p:pic>
      <p:pic>
        <p:nvPicPr>
          <p:cNvPr id="2050" name="Picture 2" descr="J:\Вторая ж\2019г. осень и зима\20191205_1120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2708920"/>
            <a:ext cx="3240360" cy="2430270"/>
          </a:xfrm>
          <a:prstGeom prst="roundRect">
            <a:avLst/>
          </a:prstGeom>
          <a:noFill/>
        </p:spPr>
      </p:pic>
      <p:pic>
        <p:nvPicPr>
          <p:cNvPr id="12" name="Picture 2" descr="J:\Вторая ж\2019г. осень и зима\20191205_112020.jpg"/>
          <p:cNvPicPr>
            <a:picLocks noChangeAspect="1" noChangeArrowheads="1"/>
          </p:cNvPicPr>
          <p:nvPr/>
        </p:nvPicPr>
        <p:blipFill>
          <a:blip r:embed="rId6" cstate="print"/>
          <a:srcRect t="6131"/>
          <a:stretch>
            <a:fillRect/>
          </a:stretch>
        </p:blipFill>
        <p:spPr bwMode="auto">
          <a:xfrm>
            <a:off x="6516216" y="4941168"/>
            <a:ext cx="2448272" cy="1723622"/>
          </a:xfrm>
          <a:prstGeom prst="round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>
                <a:alpha val="59000"/>
              </a:srgbClr>
            </a:gs>
            <a:gs pos="61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836712"/>
            <a:ext cx="43924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 smtClean="0">
              <a:solidFill>
                <a:srgbClr val="1503FB"/>
              </a:solidFill>
            </a:endParaRPr>
          </a:p>
          <a:p>
            <a:pPr marL="228600" indent="-228600">
              <a:buAutoNum type="arabicPeriod"/>
            </a:pPr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55576" y="0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FF"/>
                </a:solidFill>
              </a:rPr>
              <a:t>Фотоматериалы.  </a:t>
            </a:r>
            <a:r>
              <a:rPr lang="ru-RU" b="1" dirty="0" smtClean="0">
                <a:solidFill>
                  <a:srgbClr val="0000FF"/>
                </a:solidFill>
                <a:cs typeface="Arial" pitchFamily="34" charset="0"/>
              </a:rPr>
              <a:t>Номинация «</a:t>
            </a:r>
            <a:r>
              <a:rPr lang="ru-RU" b="1" dirty="0" smtClean="0">
                <a:solidFill>
                  <a:srgbClr val="0000FF"/>
                </a:solidFill>
              </a:rPr>
              <a:t>Книжка – самоделка о природе  в загадках»</a:t>
            </a:r>
            <a:endParaRPr lang="ru-RU" b="1" dirty="0" smtClean="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580112" y="836712"/>
            <a:ext cx="35638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endParaRPr lang="ru-RU" sz="1200" dirty="0" smtClean="0"/>
          </a:p>
          <a:p>
            <a:pPr marL="228600" indent="-228600"/>
            <a:endParaRPr lang="ru-RU" sz="1200" dirty="0" smtClean="0"/>
          </a:p>
          <a:p>
            <a:pPr marL="228600" indent="-228600"/>
            <a:endParaRPr lang="ru-RU" sz="1200" dirty="0" smtClean="0"/>
          </a:p>
          <a:p>
            <a:pPr marL="228600" indent="-228600"/>
            <a:r>
              <a:rPr lang="ru-RU" sz="1200" dirty="0" smtClean="0"/>
              <a:t>                                        </a:t>
            </a:r>
          </a:p>
          <a:p>
            <a:pPr marL="228600" indent="-228600"/>
            <a:r>
              <a:rPr lang="ru-RU" sz="1200" dirty="0" smtClean="0"/>
              <a:t>  </a:t>
            </a:r>
          </a:p>
          <a:p>
            <a:pPr marL="228600" indent="-228600"/>
            <a:endParaRPr lang="ru-RU" sz="1200" dirty="0" smtClean="0"/>
          </a:p>
          <a:p>
            <a:pPr marL="228600" indent="-228600">
              <a:buAutoNum type="arabicPeriod" startAt="11"/>
            </a:pPr>
            <a:endParaRPr lang="ru-RU" sz="1200" dirty="0" smtClean="0"/>
          </a:p>
          <a:p>
            <a:pPr marL="228600" indent="-228600">
              <a:buAutoNum type="arabicPeriod" startAt="11"/>
            </a:pPr>
            <a:endParaRPr lang="ru-RU" sz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427984" y="764704"/>
            <a:ext cx="49685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r>
              <a:rPr lang="ru-RU" sz="1200" b="1" dirty="0" smtClean="0">
                <a:solidFill>
                  <a:srgbClr val="FF0000"/>
                </a:solidFill>
              </a:rPr>
              <a:t>    </a:t>
            </a:r>
            <a:endParaRPr lang="ru-RU" sz="1200" dirty="0" smtClean="0">
              <a:solidFill>
                <a:srgbClr val="0000FF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72000" y="90872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indent="-228600">
              <a:buAutoNum type="arabicPeriod"/>
            </a:pPr>
            <a:endParaRPr lang="ru-RU" dirty="0" smtClean="0">
              <a:solidFill>
                <a:srgbClr val="1503FB"/>
              </a:solidFill>
            </a:endParaRPr>
          </a:p>
          <a:p>
            <a:pPr marL="228600" indent="-228600"/>
            <a:r>
              <a:rPr lang="ru-RU" b="1" dirty="0" smtClean="0">
                <a:solidFill>
                  <a:srgbClr val="FF0000"/>
                </a:solidFill>
              </a:rPr>
              <a:t>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23528" y="6021288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AutoNum type="arabicPeriod"/>
            </a:pPr>
            <a:endParaRPr lang="ru-RU" sz="1200" b="1" dirty="0" smtClean="0">
              <a:solidFill>
                <a:srgbClr val="C00000"/>
              </a:solidFill>
            </a:endParaRPr>
          </a:p>
          <a:p>
            <a:pPr marL="228600" indent="-228600"/>
            <a:r>
              <a:rPr lang="ru-RU" sz="1200" dirty="0" smtClean="0">
                <a:solidFill>
                  <a:srgbClr val="1503FB"/>
                </a:solidFill>
              </a:rPr>
              <a:t> </a:t>
            </a:r>
            <a:endParaRPr lang="ru-RU" sz="1200" dirty="0" smtClean="0">
              <a:solidFill>
                <a:srgbClr val="0000FF"/>
              </a:solidFill>
            </a:endParaRPr>
          </a:p>
          <a:p>
            <a:endParaRPr lang="ru-RU" b="1" dirty="0" smtClean="0">
              <a:solidFill>
                <a:srgbClr val="C00000"/>
              </a:solidFill>
            </a:endParaRPr>
          </a:p>
          <a:p>
            <a:r>
              <a:rPr lang="ru-RU" b="1" dirty="0" smtClean="0">
                <a:solidFill>
                  <a:srgbClr val="FF0000"/>
                </a:solidFill>
              </a:rPr>
              <a:t>                                                        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23528" y="6211669"/>
            <a:ext cx="8820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r>
              <a:rPr lang="ru-RU" dirty="0" smtClean="0">
                <a:solidFill>
                  <a:srgbClr val="1503FB"/>
                </a:solidFill>
              </a:rPr>
              <a:t> «Загадки  про животных». </a:t>
            </a:r>
            <a:r>
              <a:rPr lang="ru-RU" dirty="0" err="1" smtClean="0">
                <a:solidFill>
                  <a:srgbClr val="1503FB"/>
                </a:solidFill>
              </a:rPr>
              <a:t>Мурзина</a:t>
            </a:r>
            <a:r>
              <a:rPr lang="ru-RU" dirty="0" smtClean="0">
                <a:solidFill>
                  <a:srgbClr val="1503FB"/>
                </a:solidFill>
              </a:rPr>
              <a:t> Василиса, </a:t>
            </a:r>
            <a:r>
              <a:rPr lang="ru-RU" dirty="0" err="1" smtClean="0">
                <a:solidFill>
                  <a:srgbClr val="1503FB"/>
                </a:solidFill>
              </a:rPr>
              <a:t>Бочковская</a:t>
            </a:r>
            <a:r>
              <a:rPr lang="ru-RU" dirty="0" smtClean="0">
                <a:solidFill>
                  <a:srgbClr val="1503FB"/>
                </a:solidFill>
              </a:rPr>
              <a:t> Ангелина, Елизарова </a:t>
            </a:r>
            <a:r>
              <a:rPr lang="ru-RU" dirty="0" err="1" smtClean="0">
                <a:solidFill>
                  <a:srgbClr val="1503FB"/>
                </a:solidFill>
              </a:rPr>
              <a:t>Ульяна</a:t>
            </a:r>
            <a:r>
              <a:rPr lang="ru-RU" dirty="0" smtClean="0">
                <a:solidFill>
                  <a:srgbClr val="1503FB"/>
                </a:solidFill>
              </a:rPr>
              <a:t>, </a:t>
            </a:r>
            <a:r>
              <a:rPr lang="ru-RU" dirty="0" err="1" smtClean="0">
                <a:solidFill>
                  <a:srgbClr val="1503FB"/>
                </a:solidFill>
              </a:rPr>
              <a:t>Лиханова</a:t>
            </a:r>
            <a:r>
              <a:rPr lang="ru-RU" dirty="0" smtClean="0">
                <a:solidFill>
                  <a:srgbClr val="1503FB"/>
                </a:solidFill>
              </a:rPr>
              <a:t> Ксения, подг.гр.№11. и Г.В.</a:t>
            </a:r>
          </a:p>
        </p:txBody>
      </p:sp>
      <p:pic>
        <p:nvPicPr>
          <p:cNvPr id="10243" name="Picture 3" descr="I:\0 Ц    Э    О\фото 2018-19 уч год\2019г. осень и зима\20191205_113429.jpg"/>
          <p:cNvPicPr>
            <a:picLocks noChangeAspect="1" noChangeArrowheads="1"/>
          </p:cNvPicPr>
          <p:nvPr/>
        </p:nvPicPr>
        <p:blipFill>
          <a:blip r:embed="rId3" cstate="print"/>
          <a:srcRect l="18501" t="30050" r="15350" b="2751"/>
          <a:stretch>
            <a:fillRect/>
          </a:stretch>
        </p:blipFill>
        <p:spPr bwMode="auto">
          <a:xfrm>
            <a:off x="1043608" y="620688"/>
            <a:ext cx="6048672" cy="46085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61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836712"/>
            <a:ext cx="43924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 smtClean="0">
              <a:solidFill>
                <a:srgbClr val="1503FB"/>
              </a:solidFill>
            </a:endParaRPr>
          </a:p>
          <a:p>
            <a:pPr marL="228600" indent="-228600">
              <a:buAutoNum type="arabicPeriod"/>
            </a:pPr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55576" y="0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FF"/>
                </a:solidFill>
              </a:rPr>
              <a:t>Фотоматериалы.  </a:t>
            </a:r>
            <a:r>
              <a:rPr lang="ru-RU" b="1" dirty="0" smtClean="0">
                <a:solidFill>
                  <a:srgbClr val="0000FF"/>
                </a:solidFill>
                <a:cs typeface="Arial" pitchFamily="34" charset="0"/>
              </a:rPr>
              <a:t>Номинация «</a:t>
            </a:r>
            <a:r>
              <a:rPr lang="ru-RU" b="1" dirty="0" smtClean="0">
                <a:solidFill>
                  <a:srgbClr val="0000FF"/>
                </a:solidFill>
              </a:rPr>
              <a:t>Книжка-самоделка  о природе  в стихах»</a:t>
            </a:r>
            <a:endParaRPr lang="ru-RU" b="1" dirty="0" smtClean="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580112" y="836712"/>
            <a:ext cx="35638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endParaRPr lang="ru-RU" sz="1200" dirty="0" smtClean="0"/>
          </a:p>
          <a:p>
            <a:pPr marL="228600" indent="-228600"/>
            <a:endParaRPr lang="ru-RU" sz="1200" dirty="0" smtClean="0"/>
          </a:p>
          <a:p>
            <a:pPr marL="228600" indent="-228600"/>
            <a:endParaRPr lang="ru-RU" sz="1200" dirty="0" smtClean="0"/>
          </a:p>
          <a:p>
            <a:pPr marL="228600" indent="-228600"/>
            <a:r>
              <a:rPr lang="ru-RU" sz="1200" dirty="0" smtClean="0"/>
              <a:t>                                        </a:t>
            </a:r>
          </a:p>
          <a:p>
            <a:pPr marL="228600" indent="-228600"/>
            <a:r>
              <a:rPr lang="ru-RU" sz="1200" dirty="0" smtClean="0"/>
              <a:t>  </a:t>
            </a:r>
          </a:p>
          <a:p>
            <a:pPr marL="228600" indent="-228600"/>
            <a:endParaRPr lang="ru-RU" sz="1200" dirty="0" smtClean="0"/>
          </a:p>
          <a:p>
            <a:pPr marL="228600" indent="-228600">
              <a:buAutoNum type="arabicPeriod" startAt="11"/>
            </a:pPr>
            <a:endParaRPr lang="ru-RU" sz="1200" dirty="0" smtClean="0"/>
          </a:p>
          <a:p>
            <a:pPr marL="228600" indent="-228600">
              <a:buAutoNum type="arabicPeriod" startAt="11"/>
            </a:pPr>
            <a:endParaRPr lang="ru-RU" sz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427984" y="764704"/>
            <a:ext cx="49685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r>
              <a:rPr lang="ru-RU" sz="1200" b="1" dirty="0" smtClean="0">
                <a:solidFill>
                  <a:srgbClr val="FF0000"/>
                </a:solidFill>
              </a:rPr>
              <a:t>    </a:t>
            </a:r>
            <a:endParaRPr lang="ru-RU" sz="1200" dirty="0" smtClean="0">
              <a:solidFill>
                <a:srgbClr val="0000FF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72000" y="90872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indent="-228600">
              <a:buAutoNum type="arabicPeriod"/>
            </a:pPr>
            <a:endParaRPr lang="ru-RU" dirty="0" smtClean="0">
              <a:solidFill>
                <a:srgbClr val="1503FB"/>
              </a:solidFill>
            </a:endParaRPr>
          </a:p>
          <a:p>
            <a:pPr marL="228600" indent="-228600"/>
            <a:r>
              <a:rPr lang="ru-RU" b="1" dirty="0" smtClean="0">
                <a:solidFill>
                  <a:srgbClr val="FF0000"/>
                </a:solidFill>
              </a:rPr>
              <a:t>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23528" y="6134725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AutoNum type="arabicPeriod"/>
            </a:pPr>
            <a:endParaRPr lang="ru-RU" sz="1200" b="1" dirty="0" smtClean="0">
              <a:solidFill>
                <a:srgbClr val="C00000"/>
              </a:solidFill>
            </a:endParaRPr>
          </a:p>
          <a:p>
            <a:pPr marL="228600" indent="-228600"/>
            <a:r>
              <a:rPr lang="ru-RU" sz="1200" dirty="0" smtClean="0">
                <a:solidFill>
                  <a:srgbClr val="1503FB"/>
                </a:solidFill>
              </a:rPr>
              <a:t> </a:t>
            </a:r>
            <a:endParaRPr lang="ru-RU" sz="1200" dirty="0" smtClean="0">
              <a:solidFill>
                <a:srgbClr val="0000FF"/>
              </a:solidFill>
            </a:endParaRPr>
          </a:p>
          <a:p>
            <a:endParaRPr lang="ru-RU" b="1" dirty="0" smtClean="0">
              <a:solidFill>
                <a:srgbClr val="C00000"/>
              </a:solidFill>
            </a:endParaRPr>
          </a:p>
          <a:p>
            <a:r>
              <a:rPr lang="ru-RU" b="1" dirty="0" smtClean="0">
                <a:solidFill>
                  <a:srgbClr val="FF0000"/>
                </a:solidFill>
              </a:rPr>
              <a:t>                                                        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95536" y="6309320"/>
            <a:ext cx="44102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1503FB"/>
                </a:solidFill>
              </a:rPr>
              <a:t>«Алфавит». </a:t>
            </a:r>
            <a:r>
              <a:rPr lang="ru-RU" dirty="0" err="1" smtClean="0">
                <a:solidFill>
                  <a:srgbClr val="1503FB"/>
                </a:solidFill>
              </a:rPr>
              <a:t>Мерлицкая</a:t>
            </a:r>
            <a:r>
              <a:rPr lang="ru-RU" dirty="0" smtClean="0">
                <a:solidFill>
                  <a:srgbClr val="1503FB"/>
                </a:solidFill>
              </a:rPr>
              <a:t> Вероника  и семья.</a:t>
            </a:r>
            <a:endParaRPr lang="ru-RU" dirty="0"/>
          </a:p>
        </p:txBody>
      </p:sp>
      <p:pic>
        <p:nvPicPr>
          <p:cNvPr id="3074" name="Picture 2" descr="I:\0 Ц    Э    О\фото 2018-19 уч год\2019г. осень и зима\20191205_112724.jpg"/>
          <p:cNvPicPr>
            <a:picLocks noChangeAspect="1" noChangeArrowheads="1"/>
          </p:cNvPicPr>
          <p:nvPr/>
        </p:nvPicPr>
        <p:blipFill>
          <a:blip r:embed="rId3" cstate="print"/>
          <a:srcRect l="6937" r="4038" b="2882"/>
          <a:stretch>
            <a:fillRect/>
          </a:stretch>
        </p:blipFill>
        <p:spPr bwMode="auto">
          <a:xfrm>
            <a:off x="251520" y="404664"/>
            <a:ext cx="5544616" cy="4536504"/>
          </a:xfrm>
          <a:prstGeom prst="rect">
            <a:avLst/>
          </a:prstGeom>
          <a:noFill/>
        </p:spPr>
      </p:pic>
      <p:pic>
        <p:nvPicPr>
          <p:cNvPr id="3075" name="Picture 3" descr="I:\0 Ц    Э    О\фото 2018-19 уч год\2019г. осень и зима\20191205_113258.jpg"/>
          <p:cNvPicPr>
            <a:picLocks noChangeAspect="1" noChangeArrowheads="1"/>
          </p:cNvPicPr>
          <p:nvPr/>
        </p:nvPicPr>
        <p:blipFill>
          <a:blip r:embed="rId4" cstate="print"/>
          <a:srcRect l="8662" r="4714"/>
          <a:stretch>
            <a:fillRect/>
          </a:stretch>
        </p:blipFill>
        <p:spPr bwMode="auto">
          <a:xfrm>
            <a:off x="5433064" y="3429000"/>
            <a:ext cx="3710936" cy="3212976"/>
          </a:xfrm>
          <a:prstGeom prst="rect">
            <a:avLst/>
          </a:prstGeom>
          <a:noFill/>
        </p:spPr>
      </p:pic>
      <p:pic>
        <p:nvPicPr>
          <p:cNvPr id="13" name="Picture 2" descr="I:\0 Ц    Э    О\фото 2018-19 уч год\2019г. осень и зима\20191205_112736.jpg"/>
          <p:cNvPicPr>
            <a:picLocks noChangeAspect="1" noChangeArrowheads="1"/>
          </p:cNvPicPr>
          <p:nvPr/>
        </p:nvPicPr>
        <p:blipFill>
          <a:blip r:embed="rId5" cstate="print"/>
          <a:srcRect l="34208" r="18757" b="12580"/>
          <a:stretch>
            <a:fillRect/>
          </a:stretch>
        </p:blipFill>
        <p:spPr bwMode="auto">
          <a:xfrm>
            <a:off x="6588224" y="620688"/>
            <a:ext cx="1808027" cy="2520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61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836712"/>
            <a:ext cx="43924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 smtClean="0">
              <a:solidFill>
                <a:srgbClr val="1503FB"/>
              </a:solidFill>
            </a:endParaRPr>
          </a:p>
          <a:p>
            <a:pPr marL="228600" indent="-228600">
              <a:buAutoNum type="arabicPeriod"/>
            </a:pPr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55576" y="0"/>
            <a:ext cx="92890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FF"/>
                </a:solidFill>
              </a:rPr>
              <a:t>Фотоматериалы. Номинация </a:t>
            </a:r>
            <a:r>
              <a:rPr lang="ru-RU" b="1" dirty="0" smtClean="0">
                <a:solidFill>
                  <a:srgbClr val="0000FF"/>
                </a:solidFill>
                <a:cs typeface="Arial" pitchFamily="34" charset="0"/>
              </a:rPr>
              <a:t>«</a:t>
            </a:r>
            <a:r>
              <a:rPr lang="ru-RU" b="1" dirty="0" smtClean="0">
                <a:solidFill>
                  <a:srgbClr val="0000FF"/>
                </a:solidFill>
              </a:rPr>
              <a:t>Книжка-самоделка  о природе  в стихах</a:t>
            </a:r>
            <a:endParaRPr lang="ru-RU" b="1" dirty="0" smtClean="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580112" y="836712"/>
            <a:ext cx="35638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endParaRPr lang="ru-RU" sz="1200" dirty="0" smtClean="0"/>
          </a:p>
          <a:p>
            <a:pPr marL="228600" indent="-228600"/>
            <a:endParaRPr lang="ru-RU" sz="1200" dirty="0" smtClean="0"/>
          </a:p>
          <a:p>
            <a:pPr marL="228600" indent="-228600"/>
            <a:endParaRPr lang="ru-RU" sz="1200" dirty="0" smtClean="0"/>
          </a:p>
          <a:p>
            <a:pPr marL="228600" indent="-228600"/>
            <a:r>
              <a:rPr lang="ru-RU" sz="1200" dirty="0" smtClean="0"/>
              <a:t>                                        </a:t>
            </a:r>
          </a:p>
          <a:p>
            <a:pPr marL="228600" indent="-228600"/>
            <a:r>
              <a:rPr lang="ru-RU" sz="1200" dirty="0" smtClean="0"/>
              <a:t>  </a:t>
            </a:r>
          </a:p>
          <a:p>
            <a:pPr marL="228600" indent="-228600"/>
            <a:endParaRPr lang="ru-RU" sz="1200" dirty="0" smtClean="0"/>
          </a:p>
          <a:p>
            <a:pPr marL="228600" indent="-228600">
              <a:buAutoNum type="arabicPeriod" startAt="11"/>
            </a:pPr>
            <a:endParaRPr lang="ru-RU" sz="1200" dirty="0" smtClean="0"/>
          </a:p>
          <a:p>
            <a:pPr marL="228600" indent="-228600">
              <a:buAutoNum type="arabicPeriod" startAt="11"/>
            </a:pPr>
            <a:endParaRPr lang="ru-RU" sz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427984" y="764704"/>
            <a:ext cx="49685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r>
              <a:rPr lang="ru-RU" sz="1200" b="1" dirty="0" smtClean="0">
                <a:solidFill>
                  <a:srgbClr val="FF0000"/>
                </a:solidFill>
              </a:rPr>
              <a:t>    </a:t>
            </a:r>
            <a:endParaRPr lang="ru-RU" sz="1200" dirty="0" smtClean="0">
              <a:solidFill>
                <a:srgbClr val="0000FF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72000" y="90872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indent="-228600">
              <a:buAutoNum type="arabicPeriod"/>
            </a:pPr>
            <a:endParaRPr lang="ru-RU" dirty="0" smtClean="0">
              <a:solidFill>
                <a:srgbClr val="1503FB"/>
              </a:solidFill>
            </a:endParaRPr>
          </a:p>
          <a:p>
            <a:pPr marL="228600" indent="-228600"/>
            <a:r>
              <a:rPr lang="ru-RU" b="1" dirty="0" smtClean="0">
                <a:solidFill>
                  <a:srgbClr val="FF0000"/>
                </a:solidFill>
              </a:rPr>
              <a:t>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23528" y="6134725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AutoNum type="arabicPeriod"/>
            </a:pPr>
            <a:endParaRPr lang="ru-RU" sz="1200" b="1" dirty="0" smtClean="0">
              <a:solidFill>
                <a:srgbClr val="C00000"/>
              </a:solidFill>
            </a:endParaRPr>
          </a:p>
          <a:p>
            <a:pPr marL="228600" indent="-228600"/>
            <a:r>
              <a:rPr lang="ru-RU" sz="1200" dirty="0" smtClean="0">
                <a:solidFill>
                  <a:srgbClr val="1503FB"/>
                </a:solidFill>
              </a:rPr>
              <a:t> </a:t>
            </a:r>
            <a:endParaRPr lang="ru-RU" sz="1200" dirty="0" smtClean="0">
              <a:solidFill>
                <a:srgbClr val="0000FF"/>
              </a:solidFill>
            </a:endParaRPr>
          </a:p>
          <a:p>
            <a:endParaRPr lang="ru-RU" b="1" dirty="0" smtClean="0">
              <a:solidFill>
                <a:srgbClr val="C00000"/>
              </a:solidFill>
            </a:endParaRPr>
          </a:p>
          <a:p>
            <a:r>
              <a:rPr lang="ru-RU" b="1" dirty="0" smtClean="0">
                <a:solidFill>
                  <a:srgbClr val="FF0000"/>
                </a:solidFill>
              </a:rPr>
              <a:t>                                                        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23528" y="6211669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r>
              <a:rPr lang="ru-RU" dirty="0" smtClean="0">
                <a:solidFill>
                  <a:srgbClr val="1503FB"/>
                </a:solidFill>
              </a:rPr>
              <a:t>«Книжка  о природе  в стихах».</a:t>
            </a:r>
          </a:p>
          <a:p>
            <a:pPr marL="228600" indent="-228600"/>
            <a:r>
              <a:rPr lang="ru-RU" dirty="0" smtClean="0">
                <a:solidFill>
                  <a:srgbClr val="1503FB"/>
                </a:solidFill>
              </a:rPr>
              <a:t> </a:t>
            </a:r>
            <a:r>
              <a:rPr lang="ru-RU" b="1" dirty="0" smtClean="0">
                <a:solidFill>
                  <a:srgbClr val="1503FB"/>
                </a:solidFill>
              </a:rPr>
              <a:t>Протасов Захар,  </a:t>
            </a:r>
            <a:r>
              <a:rPr lang="ru-RU" dirty="0" smtClean="0">
                <a:solidFill>
                  <a:srgbClr val="1503FB"/>
                </a:solidFill>
              </a:rPr>
              <a:t>подготовительная  к школе группа №11 и семья.</a:t>
            </a:r>
          </a:p>
        </p:txBody>
      </p:sp>
      <p:pic>
        <p:nvPicPr>
          <p:cNvPr id="4098" name="Picture 2" descr="I:\0 Ц    Э    О\фото 2018-19 уч год\2019г. осень и зима\20191205_113133.jpg"/>
          <p:cNvPicPr>
            <a:picLocks noChangeAspect="1" noChangeArrowheads="1"/>
          </p:cNvPicPr>
          <p:nvPr/>
        </p:nvPicPr>
        <p:blipFill>
          <a:blip r:embed="rId3" cstate="print"/>
          <a:srcRect l="5077" t="27950" r="11014" b="25850"/>
          <a:stretch>
            <a:fillRect/>
          </a:stretch>
        </p:blipFill>
        <p:spPr bwMode="auto">
          <a:xfrm>
            <a:off x="179512" y="332656"/>
            <a:ext cx="4536504" cy="1873301"/>
          </a:xfrm>
          <a:prstGeom prst="rect">
            <a:avLst/>
          </a:prstGeom>
          <a:noFill/>
        </p:spPr>
      </p:pic>
      <p:pic>
        <p:nvPicPr>
          <p:cNvPr id="4099" name="Picture 3" descr="I:\0 Ц    Э    О\фото 2018-19 уч год\2019г. осень и зима\20191205_113126.jpg"/>
          <p:cNvPicPr>
            <a:picLocks noChangeAspect="1" noChangeArrowheads="1"/>
          </p:cNvPicPr>
          <p:nvPr/>
        </p:nvPicPr>
        <p:blipFill>
          <a:blip r:embed="rId4" cstate="print"/>
          <a:srcRect t="26900" b="8001"/>
          <a:stretch>
            <a:fillRect/>
          </a:stretch>
        </p:blipFill>
        <p:spPr bwMode="auto">
          <a:xfrm>
            <a:off x="4860032" y="4437112"/>
            <a:ext cx="3898836" cy="1903580"/>
          </a:xfrm>
          <a:prstGeom prst="rect">
            <a:avLst/>
          </a:prstGeom>
          <a:noFill/>
        </p:spPr>
      </p:pic>
      <p:pic>
        <p:nvPicPr>
          <p:cNvPr id="4100" name="Picture 4" descr="I:\0 Ц    Э    О\фото 2018-19 уч год\2019г. осень и зима\20191205_113111.jpg"/>
          <p:cNvPicPr>
            <a:picLocks noChangeAspect="1" noChangeArrowheads="1"/>
          </p:cNvPicPr>
          <p:nvPr/>
        </p:nvPicPr>
        <p:blipFill>
          <a:blip r:embed="rId5" cstate="print"/>
          <a:srcRect t="22700" b="14301"/>
          <a:stretch>
            <a:fillRect/>
          </a:stretch>
        </p:blipFill>
        <p:spPr bwMode="auto">
          <a:xfrm>
            <a:off x="4932040" y="2348880"/>
            <a:ext cx="3962400" cy="1872208"/>
          </a:xfrm>
          <a:prstGeom prst="rect">
            <a:avLst/>
          </a:prstGeom>
          <a:noFill/>
        </p:spPr>
      </p:pic>
      <p:pic>
        <p:nvPicPr>
          <p:cNvPr id="4101" name="Picture 5" descr="I:\0 Ц    Э    О\фото 2018-19 уч год\2019г. осень и зима\20191205_113102.jpg"/>
          <p:cNvPicPr>
            <a:picLocks noChangeAspect="1" noChangeArrowheads="1"/>
          </p:cNvPicPr>
          <p:nvPr/>
        </p:nvPicPr>
        <p:blipFill>
          <a:blip r:embed="rId6" cstate="print"/>
          <a:srcRect t="24800" b="16401"/>
          <a:stretch>
            <a:fillRect/>
          </a:stretch>
        </p:blipFill>
        <p:spPr bwMode="auto">
          <a:xfrm>
            <a:off x="179512" y="4365104"/>
            <a:ext cx="4245429" cy="1872208"/>
          </a:xfrm>
          <a:prstGeom prst="rect">
            <a:avLst/>
          </a:prstGeom>
          <a:noFill/>
        </p:spPr>
      </p:pic>
      <p:pic>
        <p:nvPicPr>
          <p:cNvPr id="4102" name="Picture 6" descr="I:\0 Ц    Э    О\фото 2018-19 уч год\2019г. осень и зима\20191205_113052.jpg"/>
          <p:cNvPicPr>
            <a:picLocks noChangeAspect="1" noChangeArrowheads="1"/>
          </p:cNvPicPr>
          <p:nvPr/>
        </p:nvPicPr>
        <p:blipFill>
          <a:blip r:embed="rId7" cstate="print"/>
          <a:srcRect t="23750" b="15351"/>
          <a:stretch>
            <a:fillRect/>
          </a:stretch>
        </p:blipFill>
        <p:spPr bwMode="auto">
          <a:xfrm>
            <a:off x="251520" y="2348880"/>
            <a:ext cx="4099035" cy="1872208"/>
          </a:xfrm>
          <a:prstGeom prst="rect">
            <a:avLst/>
          </a:prstGeom>
          <a:noFill/>
        </p:spPr>
      </p:pic>
      <p:pic>
        <p:nvPicPr>
          <p:cNvPr id="4103" name="Picture 7" descr="I:\0 Ц    Э    О\фото 2018-19 уч год\2019г. осень и зима\20191205_113041.jpg"/>
          <p:cNvPicPr>
            <a:picLocks noChangeAspect="1" noChangeArrowheads="1"/>
          </p:cNvPicPr>
          <p:nvPr/>
        </p:nvPicPr>
        <p:blipFill>
          <a:blip r:embed="rId8" cstate="print"/>
          <a:srcRect t="24800" b="24800"/>
          <a:stretch>
            <a:fillRect/>
          </a:stretch>
        </p:blipFill>
        <p:spPr bwMode="auto">
          <a:xfrm>
            <a:off x="4932040" y="476672"/>
            <a:ext cx="4032448" cy="15242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61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836712"/>
            <a:ext cx="43924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 smtClean="0">
              <a:solidFill>
                <a:srgbClr val="1503FB"/>
              </a:solidFill>
            </a:endParaRPr>
          </a:p>
          <a:p>
            <a:pPr marL="228600" indent="-228600">
              <a:buAutoNum type="arabicPeriod"/>
            </a:pPr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55576" y="0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Фотоматериалы.</a:t>
            </a:r>
            <a:r>
              <a:rPr lang="ru-RU" b="1" dirty="0" smtClean="0">
                <a:solidFill>
                  <a:srgbClr val="FF0000"/>
                </a:solidFill>
              </a:rPr>
              <a:t>  </a:t>
            </a:r>
            <a:r>
              <a:rPr lang="ru-RU" b="1" dirty="0" smtClean="0">
                <a:solidFill>
                  <a:srgbClr val="C00000"/>
                </a:solidFill>
                <a:cs typeface="Arial" pitchFamily="34" charset="0"/>
              </a:rPr>
              <a:t>Номинация «</a:t>
            </a:r>
            <a:r>
              <a:rPr lang="ru-RU" b="1" dirty="0" smtClean="0">
                <a:solidFill>
                  <a:srgbClr val="C00000"/>
                </a:solidFill>
              </a:rPr>
              <a:t>Книжка – самоделка о природе  в загадках»</a:t>
            </a:r>
            <a:endParaRPr lang="ru-RU" b="1" dirty="0" smtClean="0">
              <a:solidFill>
                <a:srgbClr val="C00000"/>
              </a:solidFill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580112" y="836712"/>
            <a:ext cx="35638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endParaRPr lang="ru-RU" sz="1200" dirty="0" smtClean="0"/>
          </a:p>
          <a:p>
            <a:pPr marL="228600" indent="-228600"/>
            <a:endParaRPr lang="ru-RU" sz="1200" dirty="0" smtClean="0"/>
          </a:p>
          <a:p>
            <a:pPr marL="228600" indent="-228600"/>
            <a:endParaRPr lang="ru-RU" sz="1200" dirty="0" smtClean="0"/>
          </a:p>
          <a:p>
            <a:pPr marL="228600" indent="-228600"/>
            <a:r>
              <a:rPr lang="ru-RU" sz="1200" dirty="0" smtClean="0"/>
              <a:t>                                        </a:t>
            </a:r>
          </a:p>
          <a:p>
            <a:pPr marL="228600" indent="-228600"/>
            <a:r>
              <a:rPr lang="ru-RU" sz="1200" dirty="0" smtClean="0"/>
              <a:t>  </a:t>
            </a:r>
          </a:p>
          <a:p>
            <a:pPr marL="228600" indent="-228600"/>
            <a:endParaRPr lang="ru-RU" sz="1200" dirty="0" smtClean="0"/>
          </a:p>
          <a:p>
            <a:pPr marL="228600" indent="-228600">
              <a:buAutoNum type="arabicPeriod" startAt="11"/>
            </a:pPr>
            <a:endParaRPr lang="ru-RU" sz="1200" dirty="0" smtClean="0"/>
          </a:p>
          <a:p>
            <a:pPr marL="228600" indent="-228600">
              <a:buAutoNum type="arabicPeriod" startAt="11"/>
            </a:pPr>
            <a:endParaRPr lang="ru-RU" sz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427984" y="764704"/>
            <a:ext cx="49685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r>
              <a:rPr lang="ru-RU" sz="1200" b="1" dirty="0" smtClean="0">
                <a:solidFill>
                  <a:srgbClr val="FF0000"/>
                </a:solidFill>
              </a:rPr>
              <a:t>    </a:t>
            </a:r>
            <a:endParaRPr lang="ru-RU" sz="1200" dirty="0" smtClean="0">
              <a:solidFill>
                <a:srgbClr val="0000FF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72000" y="90872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indent="-228600">
              <a:buAutoNum type="arabicPeriod"/>
            </a:pPr>
            <a:endParaRPr lang="ru-RU" dirty="0" smtClean="0">
              <a:solidFill>
                <a:srgbClr val="1503FB"/>
              </a:solidFill>
            </a:endParaRPr>
          </a:p>
          <a:p>
            <a:pPr marL="228600" indent="-228600"/>
            <a:r>
              <a:rPr lang="ru-RU" b="1" dirty="0" smtClean="0">
                <a:solidFill>
                  <a:srgbClr val="FF0000"/>
                </a:solidFill>
              </a:rPr>
              <a:t>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23528" y="6134725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AutoNum type="arabicPeriod"/>
            </a:pPr>
            <a:endParaRPr lang="ru-RU" sz="1200" b="1" dirty="0" smtClean="0">
              <a:solidFill>
                <a:srgbClr val="C00000"/>
              </a:solidFill>
            </a:endParaRPr>
          </a:p>
          <a:p>
            <a:pPr marL="228600" indent="-228600"/>
            <a:r>
              <a:rPr lang="ru-RU" sz="1200" dirty="0" smtClean="0">
                <a:solidFill>
                  <a:srgbClr val="1503FB"/>
                </a:solidFill>
              </a:rPr>
              <a:t> </a:t>
            </a:r>
            <a:endParaRPr lang="ru-RU" sz="1200" dirty="0" smtClean="0">
              <a:solidFill>
                <a:srgbClr val="0000FF"/>
              </a:solidFill>
            </a:endParaRPr>
          </a:p>
          <a:p>
            <a:endParaRPr lang="ru-RU" b="1" dirty="0" smtClean="0">
              <a:solidFill>
                <a:srgbClr val="C00000"/>
              </a:solidFill>
            </a:endParaRPr>
          </a:p>
          <a:p>
            <a:r>
              <a:rPr lang="ru-RU" b="1" dirty="0" smtClean="0">
                <a:solidFill>
                  <a:srgbClr val="FF0000"/>
                </a:solidFill>
              </a:rPr>
              <a:t>                                                        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23528" y="6211669"/>
            <a:ext cx="8820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r>
              <a:rPr lang="ru-RU" dirty="0" smtClean="0">
                <a:solidFill>
                  <a:srgbClr val="1503FB"/>
                </a:solidFill>
              </a:rPr>
              <a:t> «Загадки о птицах» из альбома  </a:t>
            </a:r>
            <a:r>
              <a:rPr lang="ru-RU" dirty="0" err="1" smtClean="0">
                <a:solidFill>
                  <a:srgbClr val="1503FB"/>
                </a:solidFill>
              </a:rPr>
              <a:t>М.Мышковской</a:t>
            </a:r>
            <a:r>
              <a:rPr lang="ru-RU" dirty="0" smtClean="0">
                <a:solidFill>
                  <a:srgbClr val="1503FB"/>
                </a:solidFill>
              </a:rPr>
              <a:t> «Азбука животного мира». </a:t>
            </a:r>
            <a:r>
              <a:rPr lang="ru-RU" b="1" dirty="0" err="1" smtClean="0">
                <a:solidFill>
                  <a:srgbClr val="1503FB"/>
                </a:solidFill>
              </a:rPr>
              <a:t>Ворожищева</a:t>
            </a:r>
            <a:r>
              <a:rPr lang="ru-RU" b="1" dirty="0" smtClean="0">
                <a:solidFill>
                  <a:srgbClr val="1503FB"/>
                </a:solidFill>
              </a:rPr>
              <a:t> Дарья</a:t>
            </a:r>
            <a:r>
              <a:rPr lang="ru-RU" dirty="0" smtClean="0">
                <a:solidFill>
                  <a:srgbClr val="1503FB"/>
                </a:solidFill>
              </a:rPr>
              <a:t>, </a:t>
            </a:r>
            <a:r>
              <a:rPr lang="ru-RU" dirty="0" err="1" smtClean="0">
                <a:solidFill>
                  <a:srgbClr val="1503FB"/>
                </a:solidFill>
              </a:rPr>
              <a:t>подг.гр</a:t>
            </a:r>
            <a:r>
              <a:rPr lang="ru-RU" dirty="0" smtClean="0">
                <a:solidFill>
                  <a:srgbClr val="1503FB"/>
                </a:solidFill>
              </a:rPr>
              <a:t>. №11  и  </a:t>
            </a:r>
            <a:r>
              <a:rPr lang="ru-RU" dirty="0" err="1" smtClean="0">
                <a:solidFill>
                  <a:srgbClr val="1503FB"/>
                </a:solidFill>
              </a:rPr>
              <a:t>Немельгина</a:t>
            </a:r>
            <a:r>
              <a:rPr lang="ru-RU" dirty="0" smtClean="0">
                <a:solidFill>
                  <a:srgbClr val="1503FB"/>
                </a:solidFill>
              </a:rPr>
              <a:t> Г.В.,  педагог доп.образования.</a:t>
            </a:r>
          </a:p>
        </p:txBody>
      </p:sp>
      <p:pic>
        <p:nvPicPr>
          <p:cNvPr id="8194" name="Picture 2" descr="I:\0 Ц    Э    О\фото 2018-19 уч год\2019г. осень и зима\20191205_113343.jpg"/>
          <p:cNvPicPr>
            <a:picLocks noChangeAspect="1" noChangeArrowheads="1"/>
          </p:cNvPicPr>
          <p:nvPr/>
        </p:nvPicPr>
        <p:blipFill>
          <a:blip r:embed="rId3" cstate="print"/>
          <a:srcRect l="21650" r="16138"/>
          <a:stretch>
            <a:fillRect/>
          </a:stretch>
        </p:blipFill>
        <p:spPr bwMode="auto">
          <a:xfrm>
            <a:off x="2051720" y="764704"/>
            <a:ext cx="4300546" cy="51845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61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3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836712"/>
            <a:ext cx="43924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 smtClean="0">
              <a:solidFill>
                <a:srgbClr val="1503FB"/>
              </a:solidFill>
            </a:endParaRPr>
          </a:p>
          <a:p>
            <a:pPr marL="228600" indent="-228600">
              <a:buAutoNum type="arabicPeriod"/>
            </a:pPr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55576" y="0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FF"/>
                </a:solidFill>
              </a:rPr>
              <a:t>Фотоматериалы.  </a:t>
            </a:r>
            <a:r>
              <a:rPr lang="ru-RU" b="1" dirty="0" smtClean="0">
                <a:solidFill>
                  <a:srgbClr val="0000FF"/>
                </a:solidFill>
                <a:cs typeface="Arial" pitchFamily="34" charset="0"/>
              </a:rPr>
              <a:t>Номинация «</a:t>
            </a:r>
            <a:r>
              <a:rPr lang="ru-RU" b="1" dirty="0" smtClean="0">
                <a:solidFill>
                  <a:srgbClr val="0000FF"/>
                </a:solidFill>
              </a:rPr>
              <a:t>Книжка – самоделка о природе  в загадках»</a:t>
            </a:r>
            <a:endParaRPr lang="ru-RU" b="1" dirty="0" smtClean="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580112" y="836712"/>
            <a:ext cx="35638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endParaRPr lang="ru-RU" sz="1200" dirty="0" smtClean="0"/>
          </a:p>
          <a:p>
            <a:pPr marL="228600" indent="-228600"/>
            <a:endParaRPr lang="ru-RU" sz="1200" dirty="0" smtClean="0"/>
          </a:p>
          <a:p>
            <a:pPr marL="228600" indent="-228600"/>
            <a:endParaRPr lang="ru-RU" sz="1200" dirty="0" smtClean="0"/>
          </a:p>
          <a:p>
            <a:pPr marL="228600" indent="-228600"/>
            <a:r>
              <a:rPr lang="ru-RU" sz="1200" dirty="0" smtClean="0"/>
              <a:t>                                        </a:t>
            </a:r>
          </a:p>
          <a:p>
            <a:pPr marL="228600" indent="-228600"/>
            <a:r>
              <a:rPr lang="ru-RU" sz="1200" dirty="0" smtClean="0"/>
              <a:t>  </a:t>
            </a:r>
          </a:p>
          <a:p>
            <a:pPr marL="228600" indent="-228600"/>
            <a:endParaRPr lang="ru-RU" sz="1200" dirty="0" smtClean="0"/>
          </a:p>
          <a:p>
            <a:pPr marL="228600" indent="-228600">
              <a:buAutoNum type="arabicPeriod" startAt="11"/>
            </a:pPr>
            <a:endParaRPr lang="ru-RU" sz="1200" dirty="0" smtClean="0"/>
          </a:p>
          <a:p>
            <a:pPr marL="228600" indent="-228600">
              <a:buAutoNum type="arabicPeriod" startAt="11"/>
            </a:pPr>
            <a:endParaRPr lang="ru-RU" sz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427984" y="764704"/>
            <a:ext cx="49685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r>
              <a:rPr lang="ru-RU" sz="1200" b="1" dirty="0" smtClean="0">
                <a:solidFill>
                  <a:srgbClr val="FF0000"/>
                </a:solidFill>
              </a:rPr>
              <a:t>    </a:t>
            </a:r>
            <a:endParaRPr lang="ru-RU" sz="1200" dirty="0" smtClean="0">
              <a:solidFill>
                <a:srgbClr val="0000FF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72000" y="90872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indent="-228600">
              <a:buAutoNum type="arabicPeriod"/>
            </a:pPr>
            <a:endParaRPr lang="ru-RU" dirty="0" smtClean="0">
              <a:solidFill>
                <a:srgbClr val="1503FB"/>
              </a:solidFill>
            </a:endParaRPr>
          </a:p>
          <a:p>
            <a:pPr marL="228600" indent="-228600"/>
            <a:r>
              <a:rPr lang="ru-RU" b="1" dirty="0" smtClean="0">
                <a:solidFill>
                  <a:srgbClr val="FF0000"/>
                </a:solidFill>
              </a:rPr>
              <a:t>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23528" y="6021288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AutoNum type="arabicPeriod"/>
            </a:pPr>
            <a:endParaRPr lang="ru-RU" sz="1200" b="1" dirty="0" smtClean="0">
              <a:solidFill>
                <a:srgbClr val="C00000"/>
              </a:solidFill>
            </a:endParaRPr>
          </a:p>
          <a:p>
            <a:pPr marL="228600" indent="-228600"/>
            <a:r>
              <a:rPr lang="ru-RU" sz="1200" dirty="0" smtClean="0">
                <a:solidFill>
                  <a:srgbClr val="1503FB"/>
                </a:solidFill>
              </a:rPr>
              <a:t> </a:t>
            </a:r>
            <a:endParaRPr lang="ru-RU" sz="1200" dirty="0" smtClean="0">
              <a:solidFill>
                <a:srgbClr val="0000FF"/>
              </a:solidFill>
            </a:endParaRPr>
          </a:p>
          <a:p>
            <a:endParaRPr lang="ru-RU" b="1" dirty="0" smtClean="0">
              <a:solidFill>
                <a:srgbClr val="C00000"/>
              </a:solidFill>
            </a:endParaRPr>
          </a:p>
          <a:p>
            <a:r>
              <a:rPr lang="ru-RU" b="1" dirty="0" smtClean="0">
                <a:solidFill>
                  <a:srgbClr val="FF0000"/>
                </a:solidFill>
              </a:rPr>
              <a:t>                                                        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79512" y="6211669"/>
            <a:ext cx="94330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r>
              <a:rPr lang="ru-RU" dirty="0" smtClean="0">
                <a:solidFill>
                  <a:srgbClr val="1503FB"/>
                </a:solidFill>
              </a:rPr>
              <a:t> «Лесные жители». Загадки. </a:t>
            </a:r>
          </a:p>
          <a:p>
            <a:pPr marL="228600" indent="-228600"/>
            <a:r>
              <a:rPr lang="ru-RU" dirty="0" smtClean="0">
                <a:solidFill>
                  <a:srgbClr val="1503FB"/>
                </a:solidFill>
              </a:rPr>
              <a:t> </a:t>
            </a:r>
            <a:r>
              <a:rPr lang="ru-RU" b="1" dirty="0" smtClean="0">
                <a:solidFill>
                  <a:srgbClr val="1503FB"/>
                </a:solidFill>
              </a:rPr>
              <a:t>Диденко Злата,  Третьяков Арсений</a:t>
            </a:r>
            <a:r>
              <a:rPr lang="ru-RU" dirty="0" smtClean="0">
                <a:solidFill>
                  <a:srgbClr val="1503FB"/>
                </a:solidFill>
              </a:rPr>
              <a:t>,  подготовительная к школе гр.№11, </a:t>
            </a:r>
            <a:r>
              <a:rPr lang="ru-RU" dirty="0" err="1" smtClean="0">
                <a:solidFill>
                  <a:srgbClr val="1503FB"/>
                </a:solidFill>
              </a:rPr>
              <a:t>Немельгина</a:t>
            </a:r>
            <a:r>
              <a:rPr lang="ru-RU" dirty="0" smtClean="0">
                <a:solidFill>
                  <a:srgbClr val="1503FB"/>
                </a:solidFill>
              </a:rPr>
              <a:t> Г.В.</a:t>
            </a:r>
          </a:p>
        </p:txBody>
      </p:sp>
      <p:pic>
        <p:nvPicPr>
          <p:cNvPr id="11266" name="Picture 2" descr="I:\0 Ц    Э    О\фото 2018-19 уч год\2019г. осень и зима\20191205_113616.jpg"/>
          <p:cNvPicPr>
            <a:picLocks noChangeAspect="1" noChangeArrowheads="1"/>
          </p:cNvPicPr>
          <p:nvPr/>
        </p:nvPicPr>
        <p:blipFill>
          <a:blip r:embed="rId3" cstate="print"/>
          <a:srcRect l="20863" t="14300" r="21650"/>
          <a:stretch>
            <a:fillRect/>
          </a:stretch>
        </p:blipFill>
        <p:spPr bwMode="auto">
          <a:xfrm>
            <a:off x="395536" y="548680"/>
            <a:ext cx="3388886" cy="3789040"/>
          </a:xfrm>
          <a:prstGeom prst="rect">
            <a:avLst/>
          </a:prstGeom>
          <a:noFill/>
        </p:spPr>
      </p:pic>
      <p:pic>
        <p:nvPicPr>
          <p:cNvPr id="11267" name="Picture 3" descr="I:\0 Ц    Э    О\фото 2018-19 уч год\2019г. осень и зима\20191205_113609.jpg"/>
          <p:cNvPicPr>
            <a:picLocks noChangeAspect="1" noChangeArrowheads="1"/>
          </p:cNvPicPr>
          <p:nvPr/>
        </p:nvPicPr>
        <p:blipFill>
          <a:blip r:embed="rId4" cstate="print"/>
          <a:srcRect l="5901" t="15350" r="16138"/>
          <a:stretch>
            <a:fillRect/>
          </a:stretch>
        </p:blipFill>
        <p:spPr bwMode="auto">
          <a:xfrm>
            <a:off x="4211960" y="1484784"/>
            <a:ext cx="4686521" cy="38164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61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836712"/>
            <a:ext cx="43924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 smtClean="0">
              <a:solidFill>
                <a:srgbClr val="1503FB"/>
              </a:solidFill>
            </a:endParaRPr>
          </a:p>
          <a:p>
            <a:pPr marL="228600" indent="-228600">
              <a:buAutoNum type="arabicPeriod"/>
            </a:pPr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55576" y="0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FF"/>
                </a:solidFill>
              </a:rPr>
              <a:t>Фотоматериалы. Номинация «Книжка-самоделка  о  природе  в прозе»</a:t>
            </a:r>
            <a:endParaRPr lang="ru-RU" b="1" dirty="0" smtClean="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580112" y="836712"/>
            <a:ext cx="35638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endParaRPr lang="ru-RU" sz="1200" dirty="0" smtClean="0"/>
          </a:p>
          <a:p>
            <a:pPr marL="228600" indent="-228600"/>
            <a:endParaRPr lang="ru-RU" sz="1200" dirty="0" smtClean="0"/>
          </a:p>
          <a:p>
            <a:pPr marL="228600" indent="-228600"/>
            <a:endParaRPr lang="ru-RU" sz="1200" dirty="0" smtClean="0"/>
          </a:p>
          <a:p>
            <a:pPr marL="228600" indent="-228600"/>
            <a:r>
              <a:rPr lang="ru-RU" sz="1200" dirty="0" smtClean="0"/>
              <a:t>                                        </a:t>
            </a:r>
          </a:p>
          <a:p>
            <a:pPr marL="228600" indent="-228600"/>
            <a:r>
              <a:rPr lang="ru-RU" sz="1200" dirty="0" smtClean="0"/>
              <a:t>  </a:t>
            </a:r>
          </a:p>
          <a:p>
            <a:pPr marL="228600" indent="-228600"/>
            <a:endParaRPr lang="ru-RU" sz="1200" dirty="0" smtClean="0"/>
          </a:p>
          <a:p>
            <a:pPr marL="228600" indent="-228600">
              <a:buAutoNum type="arabicPeriod" startAt="11"/>
            </a:pPr>
            <a:endParaRPr lang="ru-RU" sz="1200" dirty="0" smtClean="0"/>
          </a:p>
          <a:p>
            <a:pPr marL="228600" indent="-228600">
              <a:buAutoNum type="arabicPeriod" startAt="11"/>
            </a:pPr>
            <a:endParaRPr lang="ru-RU" sz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427984" y="764704"/>
            <a:ext cx="49685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r>
              <a:rPr lang="ru-RU" sz="1200" b="1" dirty="0" smtClean="0">
                <a:solidFill>
                  <a:srgbClr val="FF0000"/>
                </a:solidFill>
              </a:rPr>
              <a:t>    </a:t>
            </a:r>
            <a:endParaRPr lang="ru-RU" sz="1200" dirty="0" smtClean="0">
              <a:solidFill>
                <a:srgbClr val="0000FF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72000" y="90872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indent="-228600">
              <a:buAutoNum type="arabicPeriod"/>
            </a:pPr>
            <a:endParaRPr lang="ru-RU" dirty="0" smtClean="0">
              <a:solidFill>
                <a:srgbClr val="1503FB"/>
              </a:solidFill>
            </a:endParaRPr>
          </a:p>
          <a:p>
            <a:pPr marL="228600" indent="-228600"/>
            <a:r>
              <a:rPr lang="ru-RU" b="1" dirty="0" smtClean="0">
                <a:solidFill>
                  <a:srgbClr val="FF0000"/>
                </a:solidFill>
              </a:rPr>
              <a:t>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23528" y="6021288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AutoNum type="arabicPeriod"/>
            </a:pPr>
            <a:endParaRPr lang="ru-RU" sz="1200" b="1" dirty="0" smtClean="0">
              <a:solidFill>
                <a:srgbClr val="C00000"/>
              </a:solidFill>
            </a:endParaRPr>
          </a:p>
          <a:p>
            <a:pPr marL="228600" indent="-228600"/>
            <a:r>
              <a:rPr lang="ru-RU" sz="1200" dirty="0" smtClean="0">
                <a:solidFill>
                  <a:srgbClr val="1503FB"/>
                </a:solidFill>
              </a:rPr>
              <a:t> </a:t>
            </a:r>
            <a:endParaRPr lang="ru-RU" sz="1200" dirty="0" smtClean="0">
              <a:solidFill>
                <a:srgbClr val="0000FF"/>
              </a:solidFill>
            </a:endParaRPr>
          </a:p>
          <a:p>
            <a:endParaRPr lang="ru-RU" b="1" dirty="0" smtClean="0">
              <a:solidFill>
                <a:srgbClr val="C00000"/>
              </a:solidFill>
            </a:endParaRPr>
          </a:p>
          <a:p>
            <a:r>
              <a:rPr lang="ru-RU" b="1" dirty="0" smtClean="0">
                <a:solidFill>
                  <a:srgbClr val="FF0000"/>
                </a:solidFill>
              </a:rPr>
              <a:t>                                                        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6211669"/>
            <a:ext cx="96125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r>
              <a:rPr lang="ru-RU" dirty="0" smtClean="0">
                <a:solidFill>
                  <a:srgbClr val="0000FF"/>
                </a:solidFill>
              </a:rPr>
              <a:t>  «Котенок Розочка».</a:t>
            </a:r>
          </a:p>
          <a:p>
            <a:pPr marL="228600" indent="-228600"/>
            <a:r>
              <a:rPr lang="ru-RU" dirty="0" smtClean="0">
                <a:solidFill>
                  <a:srgbClr val="0000FF"/>
                </a:solidFill>
              </a:rPr>
              <a:t> </a:t>
            </a:r>
            <a:r>
              <a:rPr lang="ru-RU" b="1" dirty="0" smtClean="0">
                <a:solidFill>
                  <a:srgbClr val="0000FF"/>
                </a:solidFill>
              </a:rPr>
              <a:t>Лисовская  Ксения</a:t>
            </a:r>
            <a:r>
              <a:rPr lang="ru-RU" dirty="0" smtClean="0">
                <a:solidFill>
                  <a:srgbClr val="0000FF"/>
                </a:solidFill>
              </a:rPr>
              <a:t>, подготовительная к школе группа №11  и </a:t>
            </a:r>
            <a:r>
              <a:rPr lang="ru-RU" dirty="0" err="1" smtClean="0">
                <a:solidFill>
                  <a:srgbClr val="1503FB"/>
                </a:solidFill>
              </a:rPr>
              <a:t>Немельгина</a:t>
            </a:r>
            <a:r>
              <a:rPr lang="ru-RU" dirty="0" smtClean="0">
                <a:solidFill>
                  <a:srgbClr val="1503FB"/>
                </a:solidFill>
              </a:rPr>
              <a:t> Г.В.</a:t>
            </a:r>
          </a:p>
        </p:txBody>
      </p:sp>
      <p:pic>
        <p:nvPicPr>
          <p:cNvPr id="13314" name="Picture 2" descr="I:\0 Ц    Э    О\фото 2018-19 уч год\2019г. осень и зима\20191205_113455.jpg"/>
          <p:cNvPicPr>
            <a:picLocks noChangeAspect="1" noChangeArrowheads="1"/>
          </p:cNvPicPr>
          <p:nvPr/>
        </p:nvPicPr>
        <p:blipFill>
          <a:blip r:embed="rId3" cstate="print"/>
          <a:srcRect l="25588" t="12600" r="3538" b="5501"/>
          <a:stretch>
            <a:fillRect/>
          </a:stretch>
        </p:blipFill>
        <p:spPr bwMode="auto">
          <a:xfrm>
            <a:off x="179512" y="620688"/>
            <a:ext cx="3816424" cy="3307567"/>
          </a:xfrm>
          <a:prstGeom prst="rect">
            <a:avLst/>
          </a:prstGeom>
          <a:noFill/>
        </p:spPr>
      </p:pic>
      <p:pic>
        <p:nvPicPr>
          <p:cNvPr id="13315" name="Picture 3" descr="I:\0 Ц    Э    О\фото 2018-19 уч год\2019г. осень и зима\20191205_113501.jpg"/>
          <p:cNvPicPr>
            <a:picLocks noChangeAspect="1" noChangeArrowheads="1"/>
          </p:cNvPicPr>
          <p:nvPr/>
        </p:nvPicPr>
        <p:blipFill>
          <a:blip r:embed="rId4" cstate="print"/>
          <a:srcRect l="9051" t="13251" r="5901"/>
          <a:stretch>
            <a:fillRect/>
          </a:stretch>
        </p:blipFill>
        <p:spPr bwMode="auto">
          <a:xfrm>
            <a:off x="4211960" y="692696"/>
            <a:ext cx="4536504" cy="3470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61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2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836712"/>
            <a:ext cx="43924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 smtClean="0">
              <a:solidFill>
                <a:srgbClr val="1503FB"/>
              </a:solidFill>
            </a:endParaRPr>
          </a:p>
          <a:p>
            <a:pPr marL="228600" indent="-228600">
              <a:buAutoNum type="arabicPeriod"/>
            </a:pPr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55576" y="0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FF"/>
                </a:solidFill>
              </a:rPr>
              <a:t>Фотоматериалы. Номинация «Книжка-самоделка  о  природе  в прозе»</a:t>
            </a:r>
            <a:endParaRPr lang="ru-RU" b="1" dirty="0" smtClean="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580112" y="836712"/>
            <a:ext cx="35638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endParaRPr lang="ru-RU" sz="1200" dirty="0" smtClean="0"/>
          </a:p>
          <a:p>
            <a:pPr marL="228600" indent="-228600"/>
            <a:endParaRPr lang="ru-RU" sz="1200" dirty="0" smtClean="0"/>
          </a:p>
          <a:p>
            <a:pPr marL="228600" indent="-228600"/>
            <a:endParaRPr lang="ru-RU" sz="1200" dirty="0" smtClean="0"/>
          </a:p>
          <a:p>
            <a:pPr marL="228600" indent="-228600"/>
            <a:r>
              <a:rPr lang="ru-RU" sz="1200" dirty="0" smtClean="0"/>
              <a:t>                                        </a:t>
            </a:r>
          </a:p>
          <a:p>
            <a:pPr marL="228600" indent="-228600"/>
            <a:r>
              <a:rPr lang="ru-RU" sz="1200" dirty="0" smtClean="0"/>
              <a:t>  </a:t>
            </a:r>
          </a:p>
          <a:p>
            <a:pPr marL="228600" indent="-228600"/>
            <a:endParaRPr lang="ru-RU" sz="1200" dirty="0" smtClean="0"/>
          </a:p>
          <a:p>
            <a:pPr marL="228600" indent="-228600">
              <a:buAutoNum type="arabicPeriod" startAt="11"/>
            </a:pPr>
            <a:endParaRPr lang="ru-RU" sz="1200" dirty="0" smtClean="0"/>
          </a:p>
          <a:p>
            <a:pPr marL="228600" indent="-228600">
              <a:buAutoNum type="arabicPeriod" startAt="11"/>
            </a:pPr>
            <a:endParaRPr lang="ru-RU" sz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427984" y="764704"/>
            <a:ext cx="49685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r>
              <a:rPr lang="ru-RU" sz="1200" b="1" dirty="0" smtClean="0">
                <a:solidFill>
                  <a:srgbClr val="FF0000"/>
                </a:solidFill>
              </a:rPr>
              <a:t>    </a:t>
            </a:r>
            <a:endParaRPr lang="ru-RU" sz="1200" dirty="0" smtClean="0">
              <a:solidFill>
                <a:srgbClr val="0000FF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72000" y="90872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indent="-228600">
              <a:buAutoNum type="arabicPeriod"/>
            </a:pPr>
            <a:endParaRPr lang="ru-RU" dirty="0" smtClean="0">
              <a:solidFill>
                <a:srgbClr val="1503FB"/>
              </a:solidFill>
            </a:endParaRPr>
          </a:p>
          <a:p>
            <a:pPr marL="228600" indent="-228600"/>
            <a:r>
              <a:rPr lang="ru-RU" b="1" dirty="0" smtClean="0">
                <a:solidFill>
                  <a:srgbClr val="FF0000"/>
                </a:solidFill>
              </a:rPr>
              <a:t>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23528" y="6021288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AutoNum type="arabicPeriod"/>
            </a:pPr>
            <a:endParaRPr lang="ru-RU" sz="1200" b="1" dirty="0" smtClean="0">
              <a:solidFill>
                <a:srgbClr val="C00000"/>
              </a:solidFill>
            </a:endParaRPr>
          </a:p>
          <a:p>
            <a:pPr marL="228600" indent="-228600"/>
            <a:r>
              <a:rPr lang="ru-RU" sz="1200" dirty="0" smtClean="0">
                <a:solidFill>
                  <a:srgbClr val="1503FB"/>
                </a:solidFill>
              </a:rPr>
              <a:t> </a:t>
            </a:r>
            <a:endParaRPr lang="ru-RU" sz="1200" dirty="0" smtClean="0">
              <a:solidFill>
                <a:srgbClr val="0000FF"/>
              </a:solidFill>
            </a:endParaRPr>
          </a:p>
          <a:p>
            <a:endParaRPr lang="ru-RU" b="1" dirty="0" smtClean="0">
              <a:solidFill>
                <a:srgbClr val="C00000"/>
              </a:solidFill>
            </a:endParaRPr>
          </a:p>
          <a:p>
            <a:r>
              <a:rPr lang="ru-RU" b="1" dirty="0" smtClean="0">
                <a:solidFill>
                  <a:srgbClr val="FF0000"/>
                </a:solidFill>
              </a:rPr>
              <a:t>                                                        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6211669"/>
            <a:ext cx="96125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r>
              <a:rPr lang="ru-RU" dirty="0" smtClean="0">
                <a:solidFill>
                  <a:srgbClr val="0000FF"/>
                </a:solidFill>
              </a:rPr>
              <a:t> «Новые  друзья». </a:t>
            </a:r>
          </a:p>
          <a:p>
            <a:pPr marL="228600" indent="-228600"/>
            <a:r>
              <a:rPr lang="ru-RU" b="1" dirty="0" smtClean="0">
                <a:solidFill>
                  <a:srgbClr val="0000FF"/>
                </a:solidFill>
              </a:rPr>
              <a:t>Старикова Соня</a:t>
            </a:r>
            <a:r>
              <a:rPr lang="ru-RU" dirty="0" smtClean="0">
                <a:solidFill>
                  <a:srgbClr val="0000FF"/>
                </a:solidFill>
              </a:rPr>
              <a:t>, подготовительная к  школе группа №11 и </a:t>
            </a:r>
            <a:r>
              <a:rPr lang="ru-RU" dirty="0" err="1" smtClean="0">
                <a:solidFill>
                  <a:srgbClr val="1503FB"/>
                </a:solidFill>
              </a:rPr>
              <a:t>Немельгина</a:t>
            </a:r>
            <a:r>
              <a:rPr lang="ru-RU" dirty="0" smtClean="0">
                <a:solidFill>
                  <a:srgbClr val="1503FB"/>
                </a:solidFill>
              </a:rPr>
              <a:t> Г.В.</a:t>
            </a:r>
          </a:p>
        </p:txBody>
      </p:sp>
      <p:pic>
        <p:nvPicPr>
          <p:cNvPr id="14339" name="Picture 3" descr="I:\0 Ц    Э    О\фото 2018-19 уч год\2019г. осень и зима\20191205_113521.jpg"/>
          <p:cNvPicPr>
            <a:picLocks noChangeAspect="1" noChangeArrowheads="1"/>
          </p:cNvPicPr>
          <p:nvPr/>
        </p:nvPicPr>
        <p:blipFill>
          <a:blip r:embed="rId3" cstate="print"/>
          <a:srcRect l="21650" t="22700" r="18501" b="11151"/>
          <a:stretch>
            <a:fillRect/>
          </a:stretch>
        </p:blipFill>
        <p:spPr bwMode="auto">
          <a:xfrm>
            <a:off x="179512" y="476672"/>
            <a:ext cx="3648405" cy="3024336"/>
          </a:xfrm>
          <a:prstGeom prst="rect">
            <a:avLst/>
          </a:prstGeom>
          <a:noFill/>
        </p:spPr>
      </p:pic>
      <p:pic>
        <p:nvPicPr>
          <p:cNvPr id="14340" name="Picture 4" descr="I:\0 Ц    Э    О\фото 2018-19 уч год\2019г. осень и зима\20191205_113528.jpg"/>
          <p:cNvPicPr>
            <a:picLocks noChangeAspect="1" noChangeArrowheads="1"/>
          </p:cNvPicPr>
          <p:nvPr/>
        </p:nvPicPr>
        <p:blipFill>
          <a:blip r:embed="rId4" cstate="print"/>
          <a:srcRect t="6061"/>
          <a:stretch>
            <a:fillRect/>
          </a:stretch>
        </p:blipFill>
        <p:spPr bwMode="auto">
          <a:xfrm>
            <a:off x="4067944" y="1916832"/>
            <a:ext cx="4905873" cy="34563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61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836712"/>
            <a:ext cx="43924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 smtClean="0">
              <a:solidFill>
                <a:srgbClr val="1503FB"/>
              </a:solidFill>
            </a:endParaRPr>
          </a:p>
          <a:p>
            <a:pPr marL="228600" indent="-228600">
              <a:buAutoNum type="arabicPeriod"/>
            </a:pPr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55576" y="0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FF"/>
                </a:solidFill>
              </a:rPr>
              <a:t>Фотоматериалы. Номинация «Книжка-самоделка «В  гостях  у сказки» </a:t>
            </a:r>
            <a:endParaRPr lang="ru-RU" b="1" dirty="0" smtClean="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580112" y="836712"/>
            <a:ext cx="35638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endParaRPr lang="ru-RU" sz="1200" dirty="0" smtClean="0"/>
          </a:p>
          <a:p>
            <a:pPr marL="228600" indent="-228600"/>
            <a:endParaRPr lang="ru-RU" sz="1200" dirty="0" smtClean="0"/>
          </a:p>
          <a:p>
            <a:pPr marL="228600" indent="-228600"/>
            <a:endParaRPr lang="ru-RU" sz="1200" dirty="0" smtClean="0"/>
          </a:p>
          <a:p>
            <a:pPr marL="228600" indent="-228600"/>
            <a:r>
              <a:rPr lang="ru-RU" sz="1200" dirty="0" smtClean="0"/>
              <a:t>                                        </a:t>
            </a:r>
          </a:p>
          <a:p>
            <a:pPr marL="228600" indent="-228600"/>
            <a:r>
              <a:rPr lang="ru-RU" sz="1200" dirty="0" smtClean="0"/>
              <a:t>  </a:t>
            </a:r>
          </a:p>
          <a:p>
            <a:pPr marL="228600" indent="-228600"/>
            <a:endParaRPr lang="ru-RU" sz="1200" dirty="0" smtClean="0"/>
          </a:p>
          <a:p>
            <a:pPr marL="228600" indent="-228600">
              <a:buAutoNum type="arabicPeriod" startAt="11"/>
            </a:pPr>
            <a:endParaRPr lang="ru-RU" sz="1200" dirty="0" smtClean="0"/>
          </a:p>
          <a:p>
            <a:pPr marL="228600" indent="-228600">
              <a:buAutoNum type="arabicPeriod" startAt="11"/>
            </a:pPr>
            <a:endParaRPr lang="ru-RU" sz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427984" y="764704"/>
            <a:ext cx="49685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r>
              <a:rPr lang="ru-RU" sz="1200" b="1" dirty="0" smtClean="0">
                <a:solidFill>
                  <a:srgbClr val="FF0000"/>
                </a:solidFill>
              </a:rPr>
              <a:t>    </a:t>
            </a:r>
            <a:endParaRPr lang="ru-RU" sz="1200" dirty="0" smtClean="0">
              <a:solidFill>
                <a:srgbClr val="0000FF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72000" y="90872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indent="-228600">
              <a:buAutoNum type="arabicPeriod"/>
            </a:pPr>
            <a:endParaRPr lang="ru-RU" dirty="0" smtClean="0">
              <a:solidFill>
                <a:srgbClr val="1503FB"/>
              </a:solidFill>
            </a:endParaRPr>
          </a:p>
          <a:p>
            <a:pPr marL="228600" indent="-228600"/>
            <a:r>
              <a:rPr lang="ru-RU" b="1" dirty="0" smtClean="0">
                <a:solidFill>
                  <a:srgbClr val="FF0000"/>
                </a:solidFill>
              </a:rPr>
              <a:t>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23528" y="6021288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AutoNum type="arabicPeriod"/>
            </a:pPr>
            <a:endParaRPr lang="ru-RU" sz="1200" b="1" dirty="0" smtClean="0">
              <a:solidFill>
                <a:srgbClr val="C00000"/>
              </a:solidFill>
            </a:endParaRPr>
          </a:p>
          <a:p>
            <a:pPr marL="228600" indent="-228600"/>
            <a:r>
              <a:rPr lang="ru-RU" sz="1200" dirty="0" smtClean="0">
                <a:solidFill>
                  <a:srgbClr val="1503FB"/>
                </a:solidFill>
              </a:rPr>
              <a:t> </a:t>
            </a:r>
            <a:endParaRPr lang="ru-RU" sz="1200" dirty="0" smtClean="0">
              <a:solidFill>
                <a:srgbClr val="0000FF"/>
              </a:solidFill>
            </a:endParaRPr>
          </a:p>
          <a:p>
            <a:endParaRPr lang="ru-RU" b="1" dirty="0" smtClean="0">
              <a:solidFill>
                <a:srgbClr val="C00000"/>
              </a:solidFill>
            </a:endParaRPr>
          </a:p>
          <a:p>
            <a:r>
              <a:rPr lang="ru-RU" b="1" dirty="0" smtClean="0">
                <a:solidFill>
                  <a:srgbClr val="FF0000"/>
                </a:solidFill>
              </a:rPr>
              <a:t>                                                        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6211669"/>
            <a:ext cx="96125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r>
              <a:rPr lang="ru-RU" dirty="0" smtClean="0">
                <a:solidFill>
                  <a:srgbClr val="0000FF"/>
                </a:solidFill>
              </a:rPr>
              <a:t> «Семья тигров». </a:t>
            </a:r>
          </a:p>
          <a:p>
            <a:pPr marL="228600" indent="-228600"/>
            <a:r>
              <a:rPr lang="ru-RU" b="1" dirty="0" smtClean="0">
                <a:solidFill>
                  <a:srgbClr val="0000FF"/>
                </a:solidFill>
              </a:rPr>
              <a:t>Зубарева Алеся</a:t>
            </a:r>
            <a:r>
              <a:rPr lang="ru-RU" dirty="0" smtClean="0">
                <a:solidFill>
                  <a:srgbClr val="0000FF"/>
                </a:solidFill>
              </a:rPr>
              <a:t>, подготовительная  к школе группа №11  и </a:t>
            </a:r>
            <a:r>
              <a:rPr lang="ru-RU" dirty="0" err="1" smtClean="0">
                <a:solidFill>
                  <a:srgbClr val="1503FB"/>
                </a:solidFill>
              </a:rPr>
              <a:t>Немельгина</a:t>
            </a:r>
            <a:r>
              <a:rPr lang="ru-RU" dirty="0" smtClean="0">
                <a:solidFill>
                  <a:srgbClr val="1503FB"/>
                </a:solidFill>
              </a:rPr>
              <a:t> Г.В.</a:t>
            </a:r>
          </a:p>
        </p:txBody>
      </p:sp>
      <p:pic>
        <p:nvPicPr>
          <p:cNvPr id="15362" name="Picture 2" descr="I:\0 Ц    Э    О\фото 2018-19 уч год\2019г. осень и зима\20191205_113549.jpg"/>
          <p:cNvPicPr>
            <a:picLocks noChangeAspect="1" noChangeArrowheads="1"/>
          </p:cNvPicPr>
          <p:nvPr/>
        </p:nvPicPr>
        <p:blipFill>
          <a:blip r:embed="rId3" cstate="print"/>
          <a:srcRect t="11151" b="4851"/>
          <a:stretch>
            <a:fillRect/>
          </a:stretch>
        </p:blipFill>
        <p:spPr bwMode="auto">
          <a:xfrm>
            <a:off x="251520" y="476672"/>
            <a:ext cx="6858000" cy="4320480"/>
          </a:xfrm>
          <a:prstGeom prst="rect">
            <a:avLst/>
          </a:prstGeom>
          <a:noFill/>
        </p:spPr>
      </p:pic>
      <p:pic>
        <p:nvPicPr>
          <p:cNvPr id="15363" name="Picture 3" descr="I:\0 Ц    Э    О\фото 2018-19 уч год\2019г. осень и зима\20191205_113558.jpg"/>
          <p:cNvPicPr>
            <a:picLocks noChangeAspect="1" noChangeArrowheads="1"/>
          </p:cNvPicPr>
          <p:nvPr/>
        </p:nvPicPr>
        <p:blipFill>
          <a:blip r:embed="rId4" cstate="print"/>
          <a:srcRect l="1963" t="11151" r="2751" b="2751"/>
          <a:stretch>
            <a:fillRect/>
          </a:stretch>
        </p:blipFill>
        <p:spPr bwMode="auto">
          <a:xfrm>
            <a:off x="6156176" y="4509120"/>
            <a:ext cx="2808312" cy="190315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61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90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836712"/>
            <a:ext cx="43924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 smtClean="0">
              <a:solidFill>
                <a:srgbClr val="1503FB"/>
              </a:solidFill>
            </a:endParaRPr>
          </a:p>
          <a:p>
            <a:pPr marL="228600" indent="-228600">
              <a:buAutoNum type="arabicPeriod"/>
            </a:pPr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55576" y="0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FF"/>
                </a:solidFill>
              </a:rPr>
              <a:t>Фотоматериалы. Номинация «Книжка-самоделка «В  гостях  у сказки» </a:t>
            </a:r>
            <a:endParaRPr lang="ru-RU" b="1" dirty="0" smtClean="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580112" y="836712"/>
            <a:ext cx="35638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endParaRPr lang="ru-RU" sz="1200" dirty="0" smtClean="0"/>
          </a:p>
          <a:p>
            <a:pPr marL="228600" indent="-228600"/>
            <a:endParaRPr lang="ru-RU" sz="1200" dirty="0" smtClean="0"/>
          </a:p>
          <a:p>
            <a:pPr marL="228600" indent="-228600"/>
            <a:endParaRPr lang="ru-RU" sz="1200" dirty="0" smtClean="0"/>
          </a:p>
          <a:p>
            <a:pPr marL="228600" indent="-228600"/>
            <a:r>
              <a:rPr lang="ru-RU" sz="1200" dirty="0" smtClean="0"/>
              <a:t>                                        </a:t>
            </a:r>
          </a:p>
          <a:p>
            <a:pPr marL="228600" indent="-228600"/>
            <a:r>
              <a:rPr lang="ru-RU" sz="1200" dirty="0" smtClean="0"/>
              <a:t>  </a:t>
            </a:r>
          </a:p>
          <a:p>
            <a:pPr marL="228600" indent="-228600"/>
            <a:endParaRPr lang="ru-RU" sz="1200" dirty="0" smtClean="0"/>
          </a:p>
          <a:p>
            <a:pPr marL="228600" indent="-228600">
              <a:buAutoNum type="arabicPeriod" startAt="11"/>
            </a:pPr>
            <a:endParaRPr lang="ru-RU" sz="1200" dirty="0" smtClean="0"/>
          </a:p>
          <a:p>
            <a:pPr marL="228600" indent="-228600">
              <a:buAutoNum type="arabicPeriod" startAt="11"/>
            </a:pPr>
            <a:endParaRPr lang="ru-RU" sz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427984" y="764704"/>
            <a:ext cx="49685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r>
              <a:rPr lang="ru-RU" sz="1200" b="1" dirty="0" smtClean="0">
                <a:solidFill>
                  <a:srgbClr val="FF0000"/>
                </a:solidFill>
              </a:rPr>
              <a:t>    </a:t>
            </a:r>
            <a:endParaRPr lang="ru-RU" sz="1200" dirty="0" smtClean="0">
              <a:solidFill>
                <a:srgbClr val="0000FF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72000" y="90872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indent="-228600">
              <a:buAutoNum type="arabicPeriod"/>
            </a:pPr>
            <a:endParaRPr lang="ru-RU" dirty="0" smtClean="0">
              <a:solidFill>
                <a:srgbClr val="1503FB"/>
              </a:solidFill>
            </a:endParaRPr>
          </a:p>
          <a:p>
            <a:pPr marL="228600" indent="-228600"/>
            <a:r>
              <a:rPr lang="ru-RU" b="1" dirty="0" smtClean="0">
                <a:solidFill>
                  <a:srgbClr val="FF0000"/>
                </a:solidFill>
              </a:rPr>
              <a:t>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23528" y="6021288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AutoNum type="arabicPeriod"/>
            </a:pPr>
            <a:endParaRPr lang="ru-RU" sz="1200" b="1" dirty="0" smtClean="0">
              <a:solidFill>
                <a:srgbClr val="C00000"/>
              </a:solidFill>
            </a:endParaRPr>
          </a:p>
          <a:p>
            <a:pPr marL="228600" indent="-228600"/>
            <a:r>
              <a:rPr lang="ru-RU" sz="1200" dirty="0" smtClean="0">
                <a:solidFill>
                  <a:srgbClr val="1503FB"/>
                </a:solidFill>
              </a:rPr>
              <a:t> </a:t>
            </a:r>
            <a:endParaRPr lang="ru-RU" sz="1200" dirty="0" smtClean="0">
              <a:solidFill>
                <a:srgbClr val="0000FF"/>
              </a:solidFill>
            </a:endParaRPr>
          </a:p>
          <a:p>
            <a:endParaRPr lang="ru-RU" b="1" dirty="0" smtClean="0">
              <a:solidFill>
                <a:srgbClr val="C00000"/>
              </a:solidFill>
            </a:endParaRPr>
          </a:p>
          <a:p>
            <a:r>
              <a:rPr lang="ru-RU" b="1" dirty="0" smtClean="0">
                <a:solidFill>
                  <a:srgbClr val="FF0000"/>
                </a:solidFill>
              </a:rPr>
              <a:t>                                                        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6211669"/>
            <a:ext cx="96125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r>
              <a:rPr lang="ru-RU" dirty="0" smtClean="0">
                <a:solidFill>
                  <a:srgbClr val="0000FF"/>
                </a:solidFill>
              </a:rPr>
              <a:t> </a:t>
            </a:r>
            <a:r>
              <a:rPr lang="ru-RU" dirty="0" smtClean="0">
                <a:solidFill>
                  <a:srgbClr val="1503FB"/>
                </a:solidFill>
              </a:rPr>
              <a:t>«Книжка – самоделка»  Банников  Данил и семья. </a:t>
            </a:r>
          </a:p>
        </p:txBody>
      </p:sp>
      <p:pic>
        <p:nvPicPr>
          <p:cNvPr id="13" name="Picture 2" descr="I:\0 Ц    Э    О\фото 2018-19 уч год\2019г. осень и зима\20191206_11544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7782" t="11769" r="18976" b="5499"/>
          <a:stretch>
            <a:fillRect/>
          </a:stretch>
        </p:blipFill>
        <p:spPr bwMode="auto">
          <a:xfrm>
            <a:off x="131884" y="390328"/>
            <a:ext cx="4623744" cy="4536504"/>
          </a:xfrm>
          <a:prstGeom prst="rect">
            <a:avLst/>
          </a:prstGeom>
          <a:noFill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11298" y="3206975"/>
            <a:ext cx="4047938" cy="3035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>
                <a:alpha val="57000"/>
              </a:srgbClr>
            </a:gs>
            <a:gs pos="61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9511" y="0"/>
            <a:ext cx="8856985" cy="6801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125" indent="-365125">
              <a:buNone/>
            </a:pPr>
            <a:r>
              <a:rPr lang="ru-RU" sz="2000" b="1" dirty="0" smtClean="0">
                <a:solidFill>
                  <a:srgbClr val="FF0000"/>
                </a:solidFill>
              </a:rPr>
              <a:t>              </a:t>
            </a:r>
            <a:r>
              <a:rPr lang="ru-RU" sz="1600" b="1" dirty="0" smtClean="0">
                <a:solidFill>
                  <a:srgbClr val="FF0000"/>
                </a:solidFill>
              </a:rPr>
              <a:t>Справка </a:t>
            </a:r>
            <a:r>
              <a:rPr lang="ru-RU" sz="1600" b="1" dirty="0">
                <a:solidFill>
                  <a:srgbClr val="FF0000"/>
                </a:solidFill>
              </a:rPr>
              <a:t>о проведении </a:t>
            </a:r>
            <a:r>
              <a:rPr lang="ru-RU" sz="1600" b="1" dirty="0" smtClean="0">
                <a:solidFill>
                  <a:srgbClr val="FF0000"/>
                </a:solidFill>
              </a:rPr>
              <a:t>Конкурса-выставки  </a:t>
            </a:r>
            <a:r>
              <a:rPr lang="ru-RU" sz="1600" b="1" dirty="0">
                <a:solidFill>
                  <a:srgbClr val="FF0000"/>
                </a:solidFill>
              </a:rPr>
              <a:t>«Вторая  жизнь  вещей</a:t>
            </a:r>
            <a:r>
              <a:rPr lang="ru-RU" sz="1600" b="1" dirty="0" smtClean="0">
                <a:solidFill>
                  <a:srgbClr val="FF0000"/>
                </a:solidFill>
              </a:rPr>
              <a:t>»</a:t>
            </a:r>
            <a:r>
              <a:rPr lang="ru-RU" sz="1600" dirty="0" smtClean="0">
                <a:solidFill>
                  <a:srgbClr val="FF0000"/>
                </a:solidFill>
                <a:cs typeface="Times New Roman" pitchFamily="18" charset="0"/>
              </a:rPr>
              <a:t>            </a:t>
            </a:r>
            <a:endParaRPr lang="ru-RU" sz="1600" dirty="0">
              <a:solidFill>
                <a:srgbClr val="FF0000"/>
              </a:solidFill>
              <a:cs typeface="Times New Roman" pitchFamily="18" charset="0"/>
            </a:endParaRPr>
          </a:p>
          <a:p>
            <a:pPr marL="365125" indent="-365125" algn="just">
              <a:buNone/>
            </a:pPr>
            <a:r>
              <a:rPr lang="ru-RU" sz="1600" dirty="0">
                <a:cs typeface="Times New Roman" pitchFamily="18" charset="0"/>
              </a:rPr>
              <a:t>              </a:t>
            </a:r>
            <a:r>
              <a:rPr lang="ru-RU" sz="1600" dirty="0">
                <a:solidFill>
                  <a:srgbClr val="0101B3"/>
                </a:solidFill>
                <a:cs typeface="Times New Roman" pitchFamily="18" charset="0"/>
              </a:rPr>
              <a:t>В соответствии с годовым планом «Центра экологического </a:t>
            </a:r>
            <a:r>
              <a:rPr lang="ru-RU" sz="1600" dirty="0" smtClean="0">
                <a:solidFill>
                  <a:srgbClr val="0101B3"/>
                </a:solidFill>
                <a:cs typeface="Times New Roman" pitchFamily="18" charset="0"/>
              </a:rPr>
              <a:t>образования» на </a:t>
            </a:r>
            <a:r>
              <a:rPr lang="ru-RU" sz="1600" dirty="0">
                <a:solidFill>
                  <a:srgbClr val="0101B3"/>
                </a:solidFill>
                <a:cs typeface="Times New Roman" pitchFamily="18" charset="0"/>
              </a:rPr>
              <a:t>базе </a:t>
            </a:r>
            <a:r>
              <a:rPr lang="ru-RU" sz="1600" dirty="0" smtClean="0">
                <a:solidFill>
                  <a:srgbClr val="0101B3"/>
                </a:solidFill>
                <a:cs typeface="Times New Roman" pitchFamily="18" charset="0"/>
              </a:rPr>
              <a:t>МАДОУ </a:t>
            </a:r>
            <a:r>
              <a:rPr lang="ru-RU" sz="1600" dirty="0">
                <a:solidFill>
                  <a:srgbClr val="0101B3"/>
                </a:solidFill>
                <a:cs typeface="Times New Roman" pitchFamily="18" charset="0"/>
              </a:rPr>
              <a:t>«Золотой ключик</a:t>
            </a:r>
            <a:r>
              <a:rPr lang="ru-RU" sz="1600" dirty="0" smtClean="0">
                <a:solidFill>
                  <a:srgbClr val="0101B3"/>
                </a:solidFill>
                <a:cs typeface="Times New Roman" pitchFamily="18" charset="0"/>
              </a:rPr>
              <a:t>» </a:t>
            </a:r>
            <a:r>
              <a:rPr lang="ru-RU" sz="1600" dirty="0">
                <a:solidFill>
                  <a:srgbClr val="0101B3"/>
                </a:solidFill>
                <a:cs typeface="Times New Roman" pitchFamily="18" charset="0"/>
              </a:rPr>
              <a:t>с. Тогур Колпашевского района </a:t>
            </a:r>
            <a:r>
              <a:rPr lang="ru-RU" sz="1600" dirty="0" smtClean="0">
                <a:solidFill>
                  <a:srgbClr val="0101B3"/>
                </a:solidFill>
                <a:cs typeface="Times New Roman" pitchFamily="18" charset="0"/>
              </a:rPr>
              <a:t>состоялся экологический </a:t>
            </a:r>
            <a:r>
              <a:rPr lang="ru-RU" sz="1600" dirty="0">
                <a:solidFill>
                  <a:srgbClr val="0101B3"/>
                </a:solidFill>
                <a:cs typeface="Times New Roman" pitchFamily="18" charset="0"/>
              </a:rPr>
              <a:t>конкурс-выставка </a:t>
            </a:r>
            <a:r>
              <a:rPr lang="ru-RU" sz="1600" b="1" dirty="0">
                <a:solidFill>
                  <a:srgbClr val="0101B3"/>
                </a:solidFill>
                <a:cs typeface="Times New Roman" pitchFamily="18" charset="0"/>
              </a:rPr>
              <a:t>«Вторая </a:t>
            </a:r>
            <a:r>
              <a:rPr lang="ru-RU" sz="1600" b="1" dirty="0" smtClean="0">
                <a:solidFill>
                  <a:srgbClr val="0101B3"/>
                </a:solidFill>
                <a:cs typeface="Times New Roman" pitchFamily="18" charset="0"/>
              </a:rPr>
              <a:t>жизнь  </a:t>
            </a:r>
            <a:r>
              <a:rPr lang="ru-RU" sz="1600" b="1" dirty="0">
                <a:solidFill>
                  <a:srgbClr val="0101B3"/>
                </a:solidFill>
                <a:cs typeface="Times New Roman" pitchFamily="18" charset="0"/>
              </a:rPr>
              <a:t>вещей» </a:t>
            </a:r>
            <a:r>
              <a:rPr lang="ru-RU" sz="1600" b="1" dirty="0" smtClean="0">
                <a:solidFill>
                  <a:srgbClr val="0101B3"/>
                </a:solidFill>
                <a:cs typeface="Times New Roman" pitchFamily="18" charset="0"/>
              </a:rPr>
              <a:t>по направлениям</a:t>
            </a:r>
            <a:r>
              <a:rPr lang="ru-RU" sz="1600" b="1" dirty="0">
                <a:solidFill>
                  <a:srgbClr val="0101B3"/>
                </a:solidFill>
                <a:cs typeface="Times New Roman" pitchFamily="18" charset="0"/>
              </a:rPr>
              <a:t>: </a:t>
            </a:r>
            <a:r>
              <a:rPr lang="ru-RU" sz="16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0101B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Times New Roman" pitchFamily="18" charset="0"/>
              </a:rPr>
              <a:t>    </a:t>
            </a:r>
          </a:p>
          <a:p>
            <a:pPr lvl="0" algn="just">
              <a:buNone/>
              <a:defRPr/>
            </a:pPr>
            <a:r>
              <a:rPr lang="ru-RU" sz="16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Times New Roman" pitchFamily="18" charset="0"/>
              </a:rPr>
              <a:t>        </a:t>
            </a:r>
            <a:r>
              <a:rPr lang="ru-RU" sz="1600" dirty="0">
                <a:solidFill>
                  <a:srgbClr val="0000FF"/>
                </a:solidFill>
                <a:cs typeface="Times New Roman" pitchFamily="18" charset="0"/>
              </a:rPr>
              <a:t>1</a:t>
            </a:r>
            <a:r>
              <a:rPr lang="ru-RU" sz="1600" b="1" dirty="0">
                <a:solidFill>
                  <a:srgbClr val="0000FF"/>
                </a:solidFill>
                <a:cs typeface="Times New Roman" pitchFamily="18" charset="0"/>
              </a:rPr>
              <a:t>. </a:t>
            </a:r>
            <a:r>
              <a:rPr lang="ru-RU" sz="1600" dirty="0">
                <a:solidFill>
                  <a:srgbClr val="0000FF"/>
                </a:solidFill>
                <a:ea typeface="Times New Roman" pitchFamily="18" charset="0"/>
                <a:cs typeface="Arial" pitchFamily="34" charset="0"/>
              </a:rPr>
              <a:t>«</a:t>
            </a:r>
            <a:r>
              <a:rPr lang="ru-RU" sz="1600" b="1" dirty="0">
                <a:solidFill>
                  <a:srgbClr val="0000FF"/>
                </a:solidFill>
                <a:ea typeface="Times New Roman" pitchFamily="18" charset="0"/>
                <a:cs typeface="Arial" pitchFamily="34" charset="0"/>
              </a:rPr>
              <a:t>Спортивное  оборудование из  бросового  материала»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ea typeface="Times New Roman" pitchFamily="18" charset="0"/>
                <a:cs typeface="Arial" pitchFamily="34" charset="0"/>
              </a:rPr>
              <a:t>- </a:t>
            </a:r>
            <a:r>
              <a:rPr lang="ru-RU" sz="1600" dirty="0">
                <a:solidFill>
                  <a:srgbClr val="0101B3"/>
                </a:solidFill>
                <a:ea typeface="Times New Roman" pitchFamily="18" charset="0"/>
                <a:cs typeface="Arial" pitchFamily="34" charset="0"/>
              </a:rPr>
              <a:t>для </a:t>
            </a:r>
            <a:r>
              <a:rPr lang="ru-RU" sz="1600" dirty="0" smtClean="0">
                <a:solidFill>
                  <a:srgbClr val="0101B3"/>
                </a:solidFill>
                <a:ea typeface="Times New Roman" pitchFamily="18" charset="0"/>
                <a:cs typeface="Arial" pitchFamily="34" charset="0"/>
              </a:rPr>
              <a:t>детей, родителей</a:t>
            </a:r>
            <a:r>
              <a:rPr lang="ru-RU" sz="1600" dirty="0">
                <a:solidFill>
                  <a:srgbClr val="0101B3"/>
                </a:solidFill>
                <a:ea typeface="Times New Roman" pitchFamily="18" charset="0"/>
                <a:cs typeface="Arial" pitchFamily="34" charset="0"/>
              </a:rPr>
              <a:t>, младших, средних, старших групп, воспитателей.  </a:t>
            </a:r>
            <a:endParaRPr lang="ru-RU" sz="1600" b="1" dirty="0">
              <a:solidFill>
                <a:srgbClr val="0101B3"/>
              </a:solidFill>
              <a:cs typeface="Times New Roman" pitchFamily="18" charset="0"/>
            </a:endParaRPr>
          </a:p>
          <a:p>
            <a:pPr algn="just">
              <a:buNone/>
              <a:defRPr/>
            </a:pPr>
            <a:r>
              <a:rPr lang="ru-RU" sz="16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ru-RU" sz="16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Times New Roman" pitchFamily="18" charset="0"/>
              </a:rPr>
              <a:t>       </a:t>
            </a:r>
            <a:r>
              <a:rPr lang="ru-RU" sz="1600" b="1" dirty="0">
                <a:solidFill>
                  <a:srgbClr val="0000FF"/>
                </a:solidFill>
                <a:cs typeface="Times New Roman" pitchFamily="18" charset="0"/>
              </a:rPr>
              <a:t>2. </a:t>
            </a:r>
            <a:r>
              <a:rPr lang="ru-RU" sz="1600" b="1" dirty="0">
                <a:solidFill>
                  <a:srgbClr val="0000FF"/>
                </a:solidFill>
              </a:rPr>
              <a:t>«Книжка-самоделка  из  макулатуры</a:t>
            </a:r>
            <a:r>
              <a:rPr lang="ru-RU" sz="1600" b="1" dirty="0" smtClean="0">
                <a:solidFill>
                  <a:srgbClr val="0000FF"/>
                </a:solidFill>
              </a:rPr>
              <a:t>»</a:t>
            </a:r>
            <a:r>
              <a:rPr lang="ru-RU" sz="1600" b="1" dirty="0" smtClean="0">
                <a:solidFill>
                  <a:srgbClr val="0101B3"/>
                </a:solidFill>
                <a:cs typeface="Times New Roman" pitchFamily="18" charset="0"/>
              </a:rPr>
              <a:t>-</a:t>
            </a:r>
            <a:r>
              <a:rPr lang="ru-RU" sz="1600" dirty="0" smtClean="0">
                <a:solidFill>
                  <a:srgbClr val="0101B3"/>
                </a:solidFill>
                <a:cs typeface="Times New Roman" pitchFamily="18" charset="0"/>
              </a:rPr>
              <a:t>для детей, родителей подготовительных к школе </a:t>
            </a:r>
            <a:r>
              <a:rPr lang="ru-RU" sz="1600" dirty="0">
                <a:solidFill>
                  <a:srgbClr val="0101B3"/>
                </a:solidFill>
                <a:cs typeface="Times New Roman" pitchFamily="18" charset="0"/>
              </a:rPr>
              <a:t>групп, воспитателей.</a:t>
            </a:r>
          </a:p>
          <a:p>
            <a:pPr algn="just">
              <a:buNone/>
              <a:defRPr/>
            </a:pPr>
            <a:r>
              <a:rPr lang="ru-RU" sz="1600" b="1" dirty="0">
                <a:solidFill>
                  <a:srgbClr val="0101B3"/>
                </a:solidFill>
                <a:cs typeface="Times New Roman" pitchFamily="18" charset="0"/>
              </a:rPr>
              <a:t>         </a:t>
            </a:r>
            <a:r>
              <a:rPr lang="ru-RU" sz="1600" b="1" dirty="0" smtClean="0">
                <a:solidFill>
                  <a:srgbClr val="0101B3"/>
                </a:solidFill>
                <a:cs typeface="Times New Roman" pitchFamily="18" charset="0"/>
              </a:rPr>
              <a:t>Первое направления Конкурса </a:t>
            </a:r>
            <a:r>
              <a:rPr lang="ru-RU" sz="1600" dirty="0" smtClean="0">
                <a:solidFill>
                  <a:srgbClr val="0101B3"/>
                </a:solidFill>
                <a:cs typeface="Times New Roman" pitchFamily="18" charset="0"/>
              </a:rPr>
              <a:t>было ориентировано на обеспечение условий для  </a:t>
            </a:r>
            <a:r>
              <a:rPr lang="ru-RU" sz="1600" dirty="0">
                <a:solidFill>
                  <a:srgbClr val="0101B3"/>
                </a:solidFill>
                <a:cs typeface="Times New Roman" pitchFamily="18" charset="0"/>
              </a:rPr>
              <a:t>оздоровления, </a:t>
            </a:r>
            <a:r>
              <a:rPr lang="ru-RU" sz="1600" dirty="0" smtClean="0">
                <a:solidFill>
                  <a:srgbClr val="0101B3"/>
                </a:solidFill>
                <a:cs typeface="Times New Roman" pitchFamily="18" charset="0"/>
              </a:rPr>
              <a:t>разностороннего физического развития детей, допускало изготовление  </a:t>
            </a:r>
            <a:r>
              <a:rPr lang="ru-RU" sz="1600" dirty="0">
                <a:solidFill>
                  <a:srgbClr val="0101B3"/>
                </a:solidFill>
                <a:cs typeface="Times New Roman" pitchFamily="18" charset="0"/>
              </a:rPr>
              <a:t>стандартного </a:t>
            </a:r>
            <a:r>
              <a:rPr lang="ru-RU" sz="1600" dirty="0" smtClean="0">
                <a:solidFill>
                  <a:srgbClr val="0101B3"/>
                </a:solidFill>
                <a:cs typeface="Times New Roman" pitchFamily="18" charset="0"/>
              </a:rPr>
              <a:t>и </a:t>
            </a:r>
            <a:r>
              <a:rPr lang="ru-RU" sz="1600" dirty="0">
                <a:solidFill>
                  <a:srgbClr val="0101B3"/>
                </a:solidFill>
                <a:cs typeface="Times New Roman" pitchFamily="18" charset="0"/>
              </a:rPr>
              <a:t>нестандартного  </a:t>
            </a:r>
            <a:r>
              <a:rPr lang="ru-RU" sz="1600" dirty="0" smtClean="0">
                <a:solidFill>
                  <a:srgbClr val="0101B3"/>
                </a:solidFill>
                <a:cs typeface="Times New Roman" pitchFamily="18" charset="0"/>
              </a:rPr>
              <a:t>физкультурного </a:t>
            </a:r>
            <a:r>
              <a:rPr lang="ru-RU" sz="1600" dirty="0">
                <a:solidFill>
                  <a:srgbClr val="0101B3"/>
                </a:solidFill>
                <a:cs typeface="Times New Roman" pitchFamily="18" charset="0"/>
              </a:rPr>
              <a:t>оборудования </a:t>
            </a:r>
            <a:r>
              <a:rPr lang="ru-RU" sz="1600" dirty="0" smtClean="0">
                <a:solidFill>
                  <a:srgbClr val="0101B3"/>
                </a:solidFill>
                <a:cs typeface="Times New Roman" pitchFamily="18" charset="0"/>
              </a:rPr>
              <a:t>из </a:t>
            </a:r>
            <a:r>
              <a:rPr lang="ru-RU" sz="1600" dirty="0">
                <a:solidFill>
                  <a:srgbClr val="0101B3"/>
                </a:solidFill>
                <a:cs typeface="Times New Roman" pitchFamily="18" charset="0"/>
              </a:rPr>
              <a:t>бросового  материала,  носящего  развивающий </a:t>
            </a:r>
            <a:r>
              <a:rPr lang="ru-RU" sz="1600" dirty="0" smtClean="0">
                <a:solidFill>
                  <a:srgbClr val="0101B3"/>
                </a:solidFill>
                <a:cs typeface="Times New Roman" pitchFamily="18" charset="0"/>
              </a:rPr>
              <a:t>характер</a:t>
            </a:r>
            <a:r>
              <a:rPr lang="ru-RU" sz="1600" dirty="0">
                <a:solidFill>
                  <a:srgbClr val="0101B3"/>
                </a:solidFill>
                <a:cs typeface="Times New Roman" pitchFamily="18" charset="0"/>
              </a:rPr>
              <a:t>, </a:t>
            </a:r>
            <a:r>
              <a:rPr lang="ru-RU" sz="1600" dirty="0" smtClean="0">
                <a:solidFill>
                  <a:srgbClr val="0101B3"/>
                </a:solidFill>
                <a:cs typeface="Times New Roman" pitchFamily="18" charset="0"/>
              </a:rPr>
              <a:t>пополняющий  предметно-пространственную среду   </a:t>
            </a:r>
            <a:r>
              <a:rPr lang="ru-RU" sz="1600" dirty="0">
                <a:solidFill>
                  <a:srgbClr val="0101B3"/>
                </a:solidFill>
                <a:cs typeface="Times New Roman" pitchFamily="18" charset="0"/>
              </a:rPr>
              <a:t>центров  физического  развития  групповых  комнат</a:t>
            </a:r>
            <a:r>
              <a:rPr lang="ru-RU" sz="1600" dirty="0" smtClean="0">
                <a:solidFill>
                  <a:srgbClr val="0101B3"/>
                </a:solidFill>
                <a:cs typeface="Times New Roman" pitchFamily="18" charset="0"/>
              </a:rPr>
              <a:t>. </a:t>
            </a:r>
            <a:r>
              <a:rPr lang="ru-RU" sz="1600" dirty="0">
                <a:solidFill>
                  <a:srgbClr val="0101B3"/>
                </a:solidFill>
                <a:cs typeface="Times New Roman" pitchFamily="18" charset="0"/>
              </a:rPr>
              <a:t>Спортивное </a:t>
            </a:r>
            <a:r>
              <a:rPr lang="ru-RU" sz="1600" dirty="0" smtClean="0">
                <a:solidFill>
                  <a:srgbClr val="0101B3"/>
                </a:solidFill>
                <a:cs typeface="Times New Roman" pitchFamily="18" charset="0"/>
              </a:rPr>
              <a:t>оборудование</a:t>
            </a:r>
            <a:r>
              <a:rPr lang="ru-RU" sz="1600" dirty="0">
                <a:solidFill>
                  <a:srgbClr val="0101B3"/>
                </a:solidFill>
                <a:cs typeface="Times New Roman" pitchFamily="18" charset="0"/>
              </a:rPr>
              <a:t>, </a:t>
            </a:r>
            <a:r>
              <a:rPr lang="ru-RU" sz="1600" dirty="0" smtClean="0">
                <a:solidFill>
                  <a:srgbClr val="0101B3"/>
                </a:solidFill>
                <a:cs typeface="Times New Roman" pitchFamily="18" charset="0"/>
              </a:rPr>
              <a:t>изготовленное своими руками </a:t>
            </a:r>
            <a:r>
              <a:rPr lang="ru-RU" sz="1600" dirty="0">
                <a:solidFill>
                  <a:srgbClr val="0101B3"/>
                </a:solidFill>
                <a:cs typeface="Times New Roman" pitchFamily="18" charset="0"/>
              </a:rPr>
              <a:t>- дополнительный </a:t>
            </a:r>
            <a:r>
              <a:rPr lang="ru-RU" sz="1600" dirty="0" smtClean="0">
                <a:solidFill>
                  <a:srgbClr val="0101B3"/>
                </a:solidFill>
                <a:cs typeface="Times New Roman" pitchFamily="18" charset="0"/>
              </a:rPr>
              <a:t>стимул </a:t>
            </a:r>
            <a:r>
              <a:rPr lang="ru-RU" sz="1600" dirty="0">
                <a:solidFill>
                  <a:srgbClr val="0101B3"/>
                </a:solidFill>
                <a:cs typeface="Times New Roman" pitchFamily="18" charset="0"/>
              </a:rPr>
              <a:t>активизации </a:t>
            </a:r>
            <a:r>
              <a:rPr lang="ru-RU" sz="1600" dirty="0" smtClean="0">
                <a:solidFill>
                  <a:srgbClr val="0101B3"/>
                </a:solidFill>
                <a:cs typeface="Times New Roman" pitchFamily="18" charset="0"/>
              </a:rPr>
              <a:t>детского интереса </a:t>
            </a:r>
            <a:r>
              <a:rPr lang="ru-RU" sz="1600" dirty="0">
                <a:solidFill>
                  <a:srgbClr val="0101B3"/>
                </a:solidFill>
                <a:cs typeface="Times New Roman" pitchFamily="18" charset="0"/>
              </a:rPr>
              <a:t>детей </a:t>
            </a:r>
            <a:r>
              <a:rPr lang="ru-RU" sz="1600" dirty="0" smtClean="0">
                <a:solidFill>
                  <a:srgbClr val="0101B3"/>
                </a:solidFill>
                <a:cs typeface="Times New Roman" pitchFamily="18" charset="0"/>
              </a:rPr>
              <a:t>к </a:t>
            </a:r>
            <a:r>
              <a:rPr lang="ru-RU" sz="1600" dirty="0">
                <a:solidFill>
                  <a:srgbClr val="0101B3"/>
                </a:solidFill>
                <a:cs typeface="Times New Roman" pitchFamily="18" charset="0"/>
              </a:rPr>
              <a:t>физической  активности, </a:t>
            </a:r>
            <a:r>
              <a:rPr lang="ru-RU" sz="1600" dirty="0" smtClean="0">
                <a:solidFill>
                  <a:srgbClr val="0101B3"/>
                </a:solidFill>
                <a:cs typeface="Times New Roman" pitchFamily="18" charset="0"/>
              </a:rPr>
              <a:t> </a:t>
            </a:r>
            <a:r>
              <a:rPr lang="ru-RU" sz="1600" dirty="0">
                <a:solidFill>
                  <a:srgbClr val="0101B3"/>
                </a:solidFill>
                <a:cs typeface="Times New Roman" pitchFamily="18" charset="0"/>
              </a:rPr>
              <a:t>желания  детей </a:t>
            </a:r>
            <a:r>
              <a:rPr lang="ru-RU" sz="1600" dirty="0" smtClean="0">
                <a:solidFill>
                  <a:srgbClr val="0101B3"/>
                </a:solidFill>
                <a:cs typeface="Times New Roman" pitchFamily="18" charset="0"/>
              </a:rPr>
              <a:t>двигаться, </a:t>
            </a:r>
            <a:r>
              <a:rPr lang="ru-RU" sz="1600" dirty="0">
                <a:solidFill>
                  <a:srgbClr val="0101B3"/>
                </a:solidFill>
                <a:cs typeface="Times New Roman" pitchFamily="18" charset="0"/>
              </a:rPr>
              <a:t>участвовать в играх, </a:t>
            </a:r>
            <a:r>
              <a:rPr lang="ru-RU" sz="1600" dirty="0" smtClean="0">
                <a:solidFill>
                  <a:srgbClr val="0101B3"/>
                </a:solidFill>
                <a:cs typeface="Times New Roman" pitchFamily="18" charset="0"/>
              </a:rPr>
              <a:t>которые вызывают </a:t>
            </a:r>
            <a:r>
              <a:rPr lang="ru-RU" sz="1600" dirty="0">
                <a:solidFill>
                  <a:srgbClr val="0101B3"/>
                </a:solidFill>
                <a:cs typeface="Times New Roman" pitchFamily="18" charset="0"/>
              </a:rPr>
              <a:t>радость </a:t>
            </a:r>
            <a:r>
              <a:rPr lang="ru-RU" sz="1600" dirty="0" smtClean="0">
                <a:solidFill>
                  <a:srgbClr val="0101B3"/>
                </a:solidFill>
                <a:cs typeface="Times New Roman" pitchFamily="18" charset="0"/>
              </a:rPr>
              <a:t>и положительные   эмоции</a:t>
            </a:r>
            <a:r>
              <a:rPr lang="ru-RU" sz="1600" i="1" dirty="0">
                <a:solidFill>
                  <a:srgbClr val="0101B3"/>
                </a:solidFill>
                <a:cs typeface="Times New Roman" pitchFamily="18" charset="0"/>
              </a:rPr>
              <a:t>. «Здоровые дети – здоровое будущее».   </a:t>
            </a:r>
          </a:p>
          <a:p>
            <a:pPr algn="just">
              <a:buNone/>
              <a:defRPr/>
            </a:pPr>
            <a:r>
              <a:rPr lang="ru-RU" sz="1600" b="1" dirty="0">
                <a:solidFill>
                  <a:srgbClr val="0101B3"/>
                </a:solidFill>
                <a:cs typeface="Times New Roman" pitchFamily="18" charset="0"/>
              </a:rPr>
              <a:t>           Второе </a:t>
            </a:r>
            <a:r>
              <a:rPr lang="ru-RU" sz="1600" b="1" dirty="0" smtClean="0">
                <a:solidFill>
                  <a:srgbClr val="0101B3"/>
                </a:solidFill>
                <a:cs typeface="Times New Roman" pitchFamily="18" charset="0"/>
              </a:rPr>
              <a:t>направление Конкурса </a:t>
            </a:r>
            <a:r>
              <a:rPr lang="ru-RU" sz="1600" dirty="0" smtClean="0">
                <a:solidFill>
                  <a:srgbClr val="0101B3"/>
                </a:solidFill>
                <a:cs typeface="Times New Roman" pitchFamily="18" charset="0"/>
              </a:rPr>
              <a:t>носило </a:t>
            </a:r>
            <a:r>
              <a:rPr lang="ru-RU" sz="1600" dirty="0">
                <a:solidFill>
                  <a:srgbClr val="0101B3"/>
                </a:solidFill>
                <a:cs typeface="Times New Roman" pitchFamily="18" charset="0"/>
              </a:rPr>
              <a:t>поисково-исследовательский  практический  характер. Дети </a:t>
            </a:r>
            <a:r>
              <a:rPr lang="ru-RU" sz="1600" dirty="0" smtClean="0">
                <a:solidFill>
                  <a:srgbClr val="0101B3"/>
                </a:solidFill>
                <a:cs typeface="Times New Roman" pitchFamily="18" charset="0"/>
              </a:rPr>
              <a:t>в «Лаборатории</a:t>
            </a:r>
            <a:r>
              <a:rPr lang="ru-RU" sz="1600" dirty="0">
                <a:solidFill>
                  <a:srgbClr val="0101B3"/>
                </a:solidFill>
                <a:cs typeface="Times New Roman" pitchFamily="18" charset="0"/>
              </a:rPr>
              <a:t>» </a:t>
            </a:r>
            <a:r>
              <a:rPr lang="ru-RU" sz="1600" dirty="0" smtClean="0">
                <a:solidFill>
                  <a:srgbClr val="0101B3"/>
                </a:solidFill>
                <a:cs typeface="Times New Roman" pitchFamily="18" charset="0"/>
              </a:rPr>
              <a:t>- </a:t>
            </a:r>
            <a:r>
              <a:rPr lang="ru-RU" sz="1600" dirty="0">
                <a:solidFill>
                  <a:srgbClr val="0101B3"/>
                </a:solidFill>
                <a:cs typeface="Times New Roman" pitchFamily="18" charset="0"/>
              </a:rPr>
              <a:t>эко</a:t>
            </a:r>
            <a:r>
              <a:rPr lang="ru-RU" sz="1600" dirty="0" smtClean="0">
                <a:solidFill>
                  <a:srgbClr val="0101B3"/>
                </a:solidFill>
                <a:cs typeface="Times New Roman" pitchFamily="18" charset="0"/>
              </a:rPr>
              <a:t>, </a:t>
            </a:r>
            <a:r>
              <a:rPr lang="ru-RU" sz="1600" dirty="0">
                <a:solidFill>
                  <a:srgbClr val="0101B3"/>
                </a:solidFill>
                <a:cs typeface="Times New Roman" pitchFamily="18" charset="0"/>
              </a:rPr>
              <a:t>научились получать </a:t>
            </a:r>
            <a:r>
              <a:rPr lang="ru-RU" sz="1600" dirty="0" smtClean="0">
                <a:solidFill>
                  <a:srgbClr val="0101B3"/>
                </a:solidFill>
                <a:cs typeface="Times New Roman" pitchFamily="18" charset="0"/>
              </a:rPr>
              <a:t>из макулатуры новый продукт бумаги</a:t>
            </a:r>
            <a:r>
              <a:rPr lang="ru-RU" sz="1600" dirty="0">
                <a:solidFill>
                  <a:srgbClr val="0101B3"/>
                </a:solidFill>
                <a:cs typeface="Times New Roman" pitchFamily="18" charset="0"/>
              </a:rPr>
              <a:t>, возможный  получить  в условиях детского  </a:t>
            </a:r>
            <a:r>
              <a:rPr lang="ru-RU" sz="1600" dirty="0" smtClean="0">
                <a:solidFill>
                  <a:srgbClr val="0101B3"/>
                </a:solidFill>
                <a:cs typeface="Times New Roman" pitchFamily="18" charset="0"/>
              </a:rPr>
              <a:t>сада. В  </a:t>
            </a:r>
            <a:r>
              <a:rPr lang="ru-RU" sz="1600" dirty="0">
                <a:solidFill>
                  <a:srgbClr val="0101B3"/>
                </a:solidFill>
                <a:cs typeface="Times New Roman" pitchFamily="18" charset="0"/>
              </a:rPr>
              <a:t>помощь   для  родителей  подготовительных   к школе  групп №2 и №11, </a:t>
            </a:r>
            <a:r>
              <a:rPr lang="ru-RU" sz="1600" dirty="0" smtClean="0">
                <a:solidFill>
                  <a:srgbClr val="0101B3"/>
                </a:solidFill>
                <a:cs typeface="Times New Roman" pitchFamily="18" charset="0"/>
              </a:rPr>
              <a:t>была организована «Творческая мастерская» совместной деятельности по  </a:t>
            </a:r>
            <a:r>
              <a:rPr lang="ru-RU" sz="1600" dirty="0">
                <a:solidFill>
                  <a:srgbClr val="0101B3"/>
                </a:solidFill>
                <a:cs typeface="Times New Roman" pitchFamily="18" charset="0"/>
              </a:rPr>
              <a:t>изготовлению  бумаги  из  макулатуры  в домашних  условиях. </a:t>
            </a:r>
          </a:p>
          <a:p>
            <a:pPr algn="just">
              <a:buNone/>
              <a:defRPr/>
            </a:pPr>
            <a:r>
              <a:rPr lang="ru-RU" sz="1600" dirty="0">
                <a:solidFill>
                  <a:srgbClr val="0101B3"/>
                </a:solidFill>
                <a:cs typeface="Times New Roman" pitchFamily="18" charset="0"/>
              </a:rPr>
              <a:t>         </a:t>
            </a:r>
            <a:r>
              <a:rPr lang="ru-RU" sz="1600" b="1" dirty="0">
                <a:solidFill>
                  <a:srgbClr val="0101B3"/>
                </a:solidFill>
                <a:cs typeface="Times New Roman" pitchFamily="18" charset="0"/>
              </a:rPr>
              <a:t>Данное  направление   состояло из двух  практических  этапов:  </a:t>
            </a:r>
            <a:endParaRPr lang="ru-RU" sz="1600" b="1" dirty="0" smtClean="0">
              <a:solidFill>
                <a:srgbClr val="0101B3"/>
              </a:solidFill>
              <a:cs typeface="Times New Roman" pitchFamily="18" charset="0"/>
            </a:endParaRPr>
          </a:p>
          <a:p>
            <a:pPr marL="342900" indent="-342900" algn="just">
              <a:buAutoNum type="arabicParenR"/>
              <a:defRPr/>
            </a:pPr>
            <a:r>
              <a:rPr lang="ru-RU" sz="1600" dirty="0" smtClean="0">
                <a:solidFill>
                  <a:srgbClr val="0101B3"/>
                </a:solidFill>
                <a:cs typeface="Times New Roman" pitchFamily="18" charset="0"/>
              </a:rPr>
              <a:t>изготовление </a:t>
            </a:r>
            <a:r>
              <a:rPr lang="ru-RU" sz="1600" dirty="0">
                <a:solidFill>
                  <a:srgbClr val="0101B3"/>
                </a:solidFill>
                <a:cs typeface="Times New Roman" pitchFamily="18" charset="0"/>
              </a:rPr>
              <a:t>бумаги из макулатуры; </a:t>
            </a:r>
            <a:endParaRPr lang="ru-RU" sz="1600" dirty="0" smtClean="0">
              <a:solidFill>
                <a:srgbClr val="0101B3"/>
              </a:solidFill>
              <a:cs typeface="Times New Roman" pitchFamily="18" charset="0"/>
            </a:endParaRPr>
          </a:p>
          <a:p>
            <a:pPr marL="342900" indent="-342900" algn="just">
              <a:buAutoNum type="arabicParenR"/>
              <a:defRPr/>
            </a:pPr>
            <a:r>
              <a:rPr lang="ru-RU" sz="1600" dirty="0" smtClean="0">
                <a:solidFill>
                  <a:srgbClr val="0101B3"/>
                </a:solidFill>
                <a:cs typeface="Times New Roman" pitchFamily="18" charset="0"/>
              </a:rPr>
              <a:t>изготовление  </a:t>
            </a:r>
            <a:r>
              <a:rPr lang="ru-RU" sz="1600" dirty="0">
                <a:solidFill>
                  <a:srgbClr val="0101B3"/>
                </a:solidFill>
                <a:cs typeface="Times New Roman" pitchFamily="18" charset="0"/>
              </a:rPr>
              <a:t>из  полученной  бумаги   самодельной   книжки </a:t>
            </a:r>
            <a:r>
              <a:rPr lang="ru-RU" sz="1600" dirty="0" smtClean="0">
                <a:solidFill>
                  <a:srgbClr val="0101B3"/>
                </a:solidFill>
                <a:cs typeface="Times New Roman" pitchFamily="18" charset="0"/>
              </a:rPr>
              <a:t>или открытки</a:t>
            </a:r>
            <a:r>
              <a:rPr lang="ru-RU" sz="1600" dirty="0">
                <a:solidFill>
                  <a:srgbClr val="0101B3"/>
                </a:solidFill>
                <a:cs typeface="Times New Roman" pitchFamily="18" charset="0"/>
              </a:rPr>
              <a:t>.</a:t>
            </a:r>
          </a:p>
          <a:p>
            <a:pPr algn="just">
              <a:defRPr/>
            </a:pPr>
            <a:r>
              <a:rPr lang="ru-RU" sz="1600" i="1" dirty="0">
                <a:solidFill>
                  <a:srgbClr val="0101B3"/>
                </a:solidFill>
                <a:cs typeface="Times New Roman" pitchFamily="18" charset="0"/>
              </a:rPr>
              <a:t>             Конкурс </a:t>
            </a:r>
            <a:r>
              <a:rPr lang="ru-RU" sz="1600" i="1" dirty="0" smtClean="0">
                <a:solidFill>
                  <a:srgbClr val="0101B3"/>
                </a:solidFill>
                <a:cs typeface="Times New Roman" pitchFamily="18" charset="0"/>
              </a:rPr>
              <a:t> </a:t>
            </a:r>
            <a:r>
              <a:rPr lang="ru-RU" sz="1600" dirty="0">
                <a:solidFill>
                  <a:srgbClr val="0101B3"/>
                </a:solidFill>
                <a:cs typeface="Times New Roman" pitchFamily="18" charset="0"/>
              </a:rPr>
              <a:t>проводился </a:t>
            </a:r>
            <a:r>
              <a:rPr lang="ru-RU" sz="1600" dirty="0" smtClean="0">
                <a:solidFill>
                  <a:srgbClr val="0101B3"/>
                </a:solidFill>
                <a:cs typeface="Times New Roman" pitchFamily="18" charset="0"/>
              </a:rPr>
              <a:t> </a:t>
            </a:r>
            <a:r>
              <a:rPr lang="ru-RU" sz="1600" dirty="0">
                <a:solidFill>
                  <a:srgbClr val="0101B3"/>
                </a:solidFill>
                <a:cs typeface="Times New Roman" pitchFamily="18" charset="0"/>
              </a:rPr>
              <a:t>с  </a:t>
            </a:r>
            <a:r>
              <a:rPr lang="ru-RU" sz="1600" b="1" dirty="0">
                <a:solidFill>
                  <a:srgbClr val="0101B3"/>
                </a:solidFill>
                <a:ea typeface="Times New Roman" pitchFamily="18" charset="0"/>
                <a:cs typeface="Arial" pitchFamily="34" charset="0"/>
              </a:rPr>
              <a:t>1ноября по  7 декабря  2019 года</a:t>
            </a:r>
            <a:r>
              <a:rPr lang="ru-RU" sz="1600" dirty="0" smtClean="0">
                <a:solidFill>
                  <a:srgbClr val="0101B3"/>
                </a:solidFill>
                <a:ea typeface="Times New Roman" pitchFamily="18" charset="0"/>
                <a:cs typeface="Arial" pitchFamily="34" charset="0"/>
              </a:rPr>
              <a:t>. </a:t>
            </a:r>
            <a:r>
              <a:rPr lang="ru-RU" sz="1600" dirty="0">
                <a:solidFill>
                  <a:srgbClr val="0101B3"/>
                </a:solidFill>
                <a:ea typeface="Times New Roman" pitchFamily="18" charset="0"/>
                <a:cs typeface="Arial" pitchFamily="34" charset="0"/>
              </a:rPr>
              <a:t>Открытие  выставки  </a:t>
            </a:r>
            <a:r>
              <a:rPr lang="ru-RU" sz="1600" dirty="0" smtClean="0">
                <a:solidFill>
                  <a:srgbClr val="0101B3"/>
                </a:solidFill>
                <a:ea typeface="Times New Roman" pitchFamily="18" charset="0"/>
                <a:cs typeface="Arial" pitchFamily="34" charset="0"/>
              </a:rPr>
              <a:t>состоялось 28 </a:t>
            </a:r>
            <a:r>
              <a:rPr lang="ru-RU" sz="1600" dirty="0">
                <a:solidFill>
                  <a:srgbClr val="0101B3"/>
                </a:solidFill>
                <a:ea typeface="Times New Roman" pitchFamily="18" charset="0"/>
                <a:cs typeface="Arial" pitchFamily="34" charset="0"/>
              </a:rPr>
              <a:t>ноября. Выставка  пополнялась  новыми  творческими  работами до 7 декабря.     </a:t>
            </a:r>
            <a:endParaRPr lang="ru-RU" sz="1600" dirty="0">
              <a:solidFill>
                <a:srgbClr val="0101B3"/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>
                <a:alpha val="50000"/>
              </a:srgbClr>
            </a:gs>
            <a:gs pos="61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836712"/>
            <a:ext cx="43924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 smtClean="0">
              <a:solidFill>
                <a:srgbClr val="1503FB"/>
              </a:solidFill>
            </a:endParaRPr>
          </a:p>
          <a:p>
            <a:pPr marL="228600" indent="-228600">
              <a:buAutoNum type="arabicPeriod"/>
            </a:pPr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55576" y="0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FF"/>
                </a:solidFill>
              </a:rPr>
              <a:t>Фотоматериалы. Номинация «Открытка  о  природе» (из  макулатуры)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580112" y="836712"/>
            <a:ext cx="35638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endParaRPr lang="ru-RU" sz="1200" dirty="0" smtClean="0"/>
          </a:p>
          <a:p>
            <a:pPr marL="228600" indent="-228600"/>
            <a:endParaRPr lang="ru-RU" sz="1200" dirty="0" smtClean="0"/>
          </a:p>
          <a:p>
            <a:pPr marL="228600" indent="-228600"/>
            <a:endParaRPr lang="ru-RU" sz="1200" dirty="0" smtClean="0"/>
          </a:p>
          <a:p>
            <a:pPr marL="228600" indent="-228600"/>
            <a:r>
              <a:rPr lang="ru-RU" sz="1200" dirty="0" smtClean="0"/>
              <a:t>                                        </a:t>
            </a:r>
          </a:p>
          <a:p>
            <a:pPr marL="228600" indent="-228600"/>
            <a:r>
              <a:rPr lang="ru-RU" sz="1200" dirty="0" smtClean="0"/>
              <a:t>  </a:t>
            </a:r>
          </a:p>
          <a:p>
            <a:pPr marL="228600" indent="-228600"/>
            <a:endParaRPr lang="ru-RU" sz="1200" dirty="0" smtClean="0"/>
          </a:p>
          <a:p>
            <a:pPr marL="228600" indent="-228600">
              <a:buAutoNum type="arabicPeriod" startAt="11"/>
            </a:pPr>
            <a:endParaRPr lang="ru-RU" sz="1200" dirty="0" smtClean="0"/>
          </a:p>
          <a:p>
            <a:pPr marL="228600" indent="-228600">
              <a:buAutoNum type="arabicPeriod" startAt="11"/>
            </a:pPr>
            <a:endParaRPr lang="ru-RU" sz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427984" y="764704"/>
            <a:ext cx="49685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r>
              <a:rPr lang="ru-RU" sz="1200" b="1" dirty="0" smtClean="0">
                <a:solidFill>
                  <a:srgbClr val="FF0000"/>
                </a:solidFill>
              </a:rPr>
              <a:t>    </a:t>
            </a:r>
            <a:endParaRPr lang="ru-RU" sz="1200" dirty="0" smtClean="0">
              <a:solidFill>
                <a:srgbClr val="0000FF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72000" y="90872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indent="-228600">
              <a:buAutoNum type="arabicPeriod"/>
            </a:pPr>
            <a:endParaRPr lang="ru-RU" dirty="0" smtClean="0">
              <a:solidFill>
                <a:srgbClr val="1503FB"/>
              </a:solidFill>
            </a:endParaRPr>
          </a:p>
          <a:p>
            <a:pPr marL="228600" indent="-228600"/>
            <a:r>
              <a:rPr lang="ru-RU" b="1" dirty="0" smtClean="0">
                <a:solidFill>
                  <a:srgbClr val="FF0000"/>
                </a:solidFill>
              </a:rPr>
              <a:t>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23528" y="6021288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AutoNum type="arabicPeriod"/>
            </a:pPr>
            <a:endParaRPr lang="ru-RU" sz="1200" b="1" dirty="0" smtClean="0">
              <a:solidFill>
                <a:srgbClr val="C00000"/>
              </a:solidFill>
            </a:endParaRPr>
          </a:p>
          <a:p>
            <a:pPr marL="228600" indent="-228600"/>
            <a:r>
              <a:rPr lang="ru-RU" sz="1200" dirty="0" smtClean="0">
                <a:solidFill>
                  <a:srgbClr val="1503FB"/>
                </a:solidFill>
              </a:rPr>
              <a:t> </a:t>
            </a:r>
            <a:endParaRPr lang="ru-RU" sz="1200" dirty="0" smtClean="0">
              <a:solidFill>
                <a:srgbClr val="0000FF"/>
              </a:solidFill>
            </a:endParaRPr>
          </a:p>
          <a:p>
            <a:endParaRPr lang="ru-RU" b="1" dirty="0" smtClean="0">
              <a:solidFill>
                <a:srgbClr val="C00000"/>
              </a:solidFill>
            </a:endParaRPr>
          </a:p>
          <a:p>
            <a:r>
              <a:rPr lang="ru-RU" b="1" dirty="0" smtClean="0">
                <a:solidFill>
                  <a:srgbClr val="FF0000"/>
                </a:solidFill>
              </a:rPr>
              <a:t>                                                        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6211669"/>
            <a:ext cx="96125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r>
              <a:rPr lang="ru-RU" dirty="0" smtClean="0">
                <a:solidFill>
                  <a:srgbClr val="0000FF"/>
                </a:solidFill>
              </a:rPr>
              <a:t> «Ваза».  </a:t>
            </a:r>
            <a:r>
              <a:rPr lang="ru-RU" b="1" dirty="0" err="1" smtClean="0">
                <a:solidFill>
                  <a:srgbClr val="0000FF"/>
                </a:solidFill>
              </a:rPr>
              <a:t>Мерлицкая</a:t>
            </a:r>
            <a:r>
              <a:rPr lang="ru-RU" b="1" dirty="0" smtClean="0">
                <a:solidFill>
                  <a:srgbClr val="0000FF"/>
                </a:solidFill>
              </a:rPr>
              <a:t>  Вероника</a:t>
            </a:r>
            <a:r>
              <a:rPr lang="ru-RU" dirty="0" smtClean="0">
                <a:solidFill>
                  <a:srgbClr val="0000FF"/>
                </a:solidFill>
              </a:rPr>
              <a:t>, подготовительная  к школе группа №2   и </a:t>
            </a:r>
            <a:r>
              <a:rPr lang="ru-RU" dirty="0" err="1" smtClean="0">
                <a:solidFill>
                  <a:srgbClr val="1503FB"/>
                </a:solidFill>
              </a:rPr>
              <a:t>Немельгина</a:t>
            </a:r>
            <a:r>
              <a:rPr lang="ru-RU" dirty="0" smtClean="0">
                <a:solidFill>
                  <a:srgbClr val="1503FB"/>
                </a:solidFill>
              </a:rPr>
              <a:t> Г.В.</a:t>
            </a:r>
          </a:p>
        </p:txBody>
      </p:sp>
      <p:pic>
        <p:nvPicPr>
          <p:cNvPr id="18434" name="Picture 2" descr="I:\0 Ц    Э    О\фото 2018-19 уч год\2019г. осень и зима\20191205_113739.jpg"/>
          <p:cNvPicPr>
            <a:picLocks noChangeAspect="1" noChangeArrowheads="1"/>
          </p:cNvPicPr>
          <p:nvPr/>
        </p:nvPicPr>
        <p:blipFill>
          <a:blip r:embed="rId3" cstate="print"/>
          <a:srcRect l="5901" t="2751" r="5113"/>
          <a:stretch>
            <a:fillRect/>
          </a:stretch>
        </p:blipFill>
        <p:spPr bwMode="auto">
          <a:xfrm>
            <a:off x="395535" y="476672"/>
            <a:ext cx="6676815" cy="5472608"/>
          </a:xfrm>
          <a:prstGeom prst="round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61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836712"/>
            <a:ext cx="43924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 smtClean="0">
              <a:solidFill>
                <a:srgbClr val="1503FB"/>
              </a:solidFill>
            </a:endParaRPr>
          </a:p>
          <a:p>
            <a:pPr marL="228600" indent="-228600">
              <a:buAutoNum type="arabicPeriod"/>
            </a:pPr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55576" y="0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Фотоматериалы.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smtClean="0">
                <a:solidFill>
                  <a:srgbClr val="C00000"/>
                </a:solidFill>
              </a:rPr>
              <a:t>Номинация «Открытка  о  природе» (из  макулатуры)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580112" y="836712"/>
            <a:ext cx="35638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endParaRPr lang="ru-RU" sz="1200" dirty="0" smtClean="0"/>
          </a:p>
          <a:p>
            <a:pPr marL="228600" indent="-228600"/>
            <a:endParaRPr lang="ru-RU" sz="1200" dirty="0" smtClean="0"/>
          </a:p>
          <a:p>
            <a:pPr marL="228600" indent="-228600"/>
            <a:endParaRPr lang="ru-RU" sz="1200" dirty="0" smtClean="0"/>
          </a:p>
          <a:p>
            <a:pPr marL="228600" indent="-228600"/>
            <a:r>
              <a:rPr lang="ru-RU" sz="1200" dirty="0" smtClean="0"/>
              <a:t>                                        </a:t>
            </a:r>
          </a:p>
          <a:p>
            <a:pPr marL="228600" indent="-228600"/>
            <a:r>
              <a:rPr lang="ru-RU" sz="1200" dirty="0" smtClean="0"/>
              <a:t>  </a:t>
            </a:r>
          </a:p>
          <a:p>
            <a:pPr marL="228600" indent="-228600"/>
            <a:endParaRPr lang="ru-RU" sz="1200" dirty="0" smtClean="0"/>
          </a:p>
          <a:p>
            <a:pPr marL="228600" indent="-228600">
              <a:buAutoNum type="arabicPeriod" startAt="11"/>
            </a:pPr>
            <a:endParaRPr lang="ru-RU" sz="1200" dirty="0" smtClean="0"/>
          </a:p>
          <a:p>
            <a:pPr marL="228600" indent="-228600">
              <a:buAutoNum type="arabicPeriod" startAt="11"/>
            </a:pPr>
            <a:endParaRPr lang="ru-RU" sz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427984" y="764704"/>
            <a:ext cx="49685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r>
              <a:rPr lang="ru-RU" sz="1200" b="1" dirty="0" smtClean="0">
                <a:solidFill>
                  <a:srgbClr val="FF0000"/>
                </a:solidFill>
              </a:rPr>
              <a:t>    </a:t>
            </a:r>
            <a:endParaRPr lang="ru-RU" sz="1200" dirty="0" smtClean="0">
              <a:solidFill>
                <a:srgbClr val="0000FF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72000" y="90872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indent="-228600">
              <a:buAutoNum type="arabicPeriod"/>
            </a:pPr>
            <a:endParaRPr lang="ru-RU" dirty="0" smtClean="0">
              <a:solidFill>
                <a:srgbClr val="1503FB"/>
              </a:solidFill>
            </a:endParaRPr>
          </a:p>
          <a:p>
            <a:pPr marL="228600" indent="-228600"/>
            <a:r>
              <a:rPr lang="ru-RU" b="1" dirty="0" smtClean="0">
                <a:solidFill>
                  <a:srgbClr val="FF0000"/>
                </a:solidFill>
              </a:rPr>
              <a:t>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23528" y="6021288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AutoNum type="arabicPeriod"/>
            </a:pPr>
            <a:endParaRPr lang="ru-RU" sz="1200" b="1" dirty="0" smtClean="0">
              <a:solidFill>
                <a:srgbClr val="C00000"/>
              </a:solidFill>
            </a:endParaRPr>
          </a:p>
          <a:p>
            <a:pPr marL="228600" indent="-228600"/>
            <a:r>
              <a:rPr lang="ru-RU" sz="1200" dirty="0" smtClean="0">
                <a:solidFill>
                  <a:srgbClr val="1503FB"/>
                </a:solidFill>
              </a:rPr>
              <a:t> </a:t>
            </a:r>
            <a:endParaRPr lang="ru-RU" sz="1200" dirty="0" smtClean="0">
              <a:solidFill>
                <a:srgbClr val="0000FF"/>
              </a:solidFill>
            </a:endParaRPr>
          </a:p>
          <a:p>
            <a:endParaRPr lang="ru-RU" b="1" dirty="0" smtClean="0">
              <a:solidFill>
                <a:srgbClr val="C00000"/>
              </a:solidFill>
            </a:endParaRPr>
          </a:p>
          <a:p>
            <a:r>
              <a:rPr lang="ru-RU" b="1" dirty="0" smtClean="0">
                <a:solidFill>
                  <a:srgbClr val="FF0000"/>
                </a:solidFill>
              </a:rPr>
              <a:t>                                                        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6211669"/>
            <a:ext cx="96125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r>
              <a:rPr lang="ru-RU" dirty="0" smtClean="0">
                <a:solidFill>
                  <a:srgbClr val="0000FF"/>
                </a:solidFill>
              </a:rPr>
              <a:t> «Обезьянка». </a:t>
            </a:r>
            <a:r>
              <a:rPr lang="ru-RU" b="1" dirty="0" err="1" smtClean="0">
                <a:solidFill>
                  <a:srgbClr val="0000FF"/>
                </a:solidFill>
              </a:rPr>
              <a:t>Ренкус</a:t>
            </a:r>
            <a:r>
              <a:rPr lang="ru-RU" b="1" dirty="0" smtClean="0">
                <a:solidFill>
                  <a:srgbClr val="0000FF"/>
                </a:solidFill>
              </a:rPr>
              <a:t>  Герман</a:t>
            </a:r>
            <a:r>
              <a:rPr lang="ru-RU" dirty="0" smtClean="0">
                <a:solidFill>
                  <a:srgbClr val="0000FF"/>
                </a:solidFill>
              </a:rPr>
              <a:t>, подготовительная к школе  группа №2  и </a:t>
            </a:r>
            <a:r>
              <a:rPr lang="ru-RU" dirty="0" err="1" smtClean="0">
                <a:solidFill>
                  <a:srgbClr val="1503FB"/>
                </a:solidFill>
              </a:rPr>
              <a:t>Немельгина</a:t>
            </a:r>
            <a:r>
              <a:rPr lang="ru-RU" dirty="0" smtClean="0">
                <a:solidFill>
                  <a:srgbClr val="1503FB"/>
                </a:solidFill>
              </a:rPr>
              <a:t> Г.В.</a:t>
            </a:r>
          </a:p>
        </p:txBody>
      </p:sp>
      <p:pic>
        <p:nvPicPr>
          <p:cNvPr id="19458" name="Picture 2" descr="I:\0 Ц    Э    О\фото 2018-19 уч год\2019г. осень и зима\20191205_114410.jpg"/>
          <p:cNvPicPr>
            <a:picLocks noChangeAspect="1" noChangeArrowheads="1"/>
          </p:cNvPicPr>
          <p:nvPr/>
        </p:nvPicPr>
        <p:blipFill>
          <a:blip r:embed="rId3" cstate="print"/>
          <a:srcRect t="19550" r="18101"/>
          <a:stretch>
            <a:fillRect/>
          </a:stretch>
        </p:blipFill>
        <p:spPr bwMode="auto">
          <a:xfrm>
            <a:off x="1115616" y="692696"/>
            <a:ext cx="6255378" cy="4608512"/>
          </a:xfrm>
          <a:prstGeom prst="round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61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836712"/>
            <a:ext cx="43924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 smtClean="0">
              <a:solidFill>
                <a:srgbClr val="1503FB"/>
              </a:solidFill>
            </a:endParaRPr>
          </a:p>
          <a:p>
            <a:pPr marL="228600" indent="-228600">
              <a:buAutoNum type="arabicPeriod"/>
            </a:pPr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55576" y="0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101B3"/>
                </a:solidFill>
              </a:rPr>
              <a:t>Фотоматериалы. Номинация «Открытка о природе» (из  макулатуры)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580112" y="836712"/>
            <a:ext cx="35638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endParaRPr lang="ru-RU" sz="1200" dirty="0" smtClean="0"/>
          </a:p>
          <a:p>
            <a:pPr marL="228600" indent="-228600"/>
            <a:endParaRPr lang="ru-RU" sz="1200" dirty="0" smtClean="0"/>
          </a:p>
          <a:p>
            <a:pPr marL="228600" indent="-228600"/>
            <a:endParaRPr lang="ru-RU" sz="1200" dirty="0" smtClean="0"/>
          </a:p>
          <a:p>
            <a:pPr marL="228600" indent="-228600"/>
            <a:r>
              <a:rPr lang="ru-RU" sz="1200" dirty="0" smtClean="0"/>
              <a:t>                                        </a:t>
            </a:r>
          </a:p>
          <a:p>
            <a:pPr marL="228600" indent="-228600"/>
            <a:r>
              <a:rPr lang="ru-RU" sz="1200" dirty="0" smtClean="0"/>
              <a:t>  </a:t>
            </a:r>
          </a:p>
          <a:p>
            <a:pPr marL="228600" indent="-228600"/>
            <a:endParaRPr lang="ru-RU" sz="1200" dirty="0" smtClean="0"/>
          </a:p>
          <a:p>
            <a:pPr marL="228600" indent="-228600">
              <a:buAutoNum type="arabicPeriod" startAt="11"/>
            </a:pPr>
            <a:endParaRPr lang="ru-RU" sz="1200" dirty="0" smtClean="0"/>
          </a:p>
          <a:p>
            <a:pPr marL="228600" indent="-228600">
              <a:buAutoNum type="arabicPeriod" startAt="11"/>
            </a:pPr>
            <a:endParaRPr lang="ru-RU" sz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427984" y="764704"/>
            <a:ext cx="49685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r>
              <a:rPr lang="ru-RU" sz="1200" b="1" dirty="0" smtClean="0">
                <a:solidFill>
                  <a:srgbClr val="FF0000"/>
                </a:solidFill>
              </a:rPr>
              <a:t>    </a:t>
            </a:r>
            <a:endParaRPr lang="ru-RU" sz="1200" dirty="0" smtClean="0">
              <a:solidFill>
                <a:srgbClr val="0000FF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72000" y="90872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indent="-228600">
              <a:buAutoNum type="arabicPeriod"/>
            </a:pPr>
            <a:endParaRPr lang="ru-RU" dirty="0" smtClean="0">
              <a:solidFill>
                <a:srgbClr val="1503FB"/>
              </a:solidFill>
            </a:endParaRPr>
          </a:p>
          <a:p>
            <a:pPr marL="228600" indent="-228600"/>
            <a:r>
              <a:rPr lang="ru-RU" b="1" dirty="0" smtClean="0">
                <a:solidFill>
                  <a:srgbClr val="FF0000"/>
                </a:solidFill>
              </a:rPr>
              <a:t>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23528" y="6021288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AutoNum type="arabicPeriod"/>
            </a:pPr>
            <a:endParaRPr lang="ru-RU" sz="1200" b="1" dirty="0" smtClean="0">
              <a:solidFill>
                <a:srgbClr val="C00000"/>
              </a:solidFill>
            </a:endParaRPr>
          </a:p>
          <a:p>
            <a:pPr marL="228600" indent="-228600"/>
            <a:r>
              <a:rPr lang="ru-RU" sz="1200" dirty="0" smtClean="0">
                <a:solidFill>
                  <a:srgbClr val="1503FB"/>
                </a:solidFill>
              </a:rPr>
              <a:t> </a:t>
            </a:r>
            <a:endParaRPr lang="ru-RU" sz="1200" dirty="0" smtClean="0">
              <a:solidFill>
                <a:srgbClr val="0000FF"/>
              </a:solidFill>
            </a:endParaRPr>
          </a:p>
          <a:p>
            <a:endParaRPr lang="ru-RU" b="1" dirty="0" smtClean="0">
              <a:solidFill>
                <a:srgbClr val="C00000"/>
              </a:solidFill>
            </a:endParaRPr>
          </a:p>
          <a:p>
            <a:r>
              <a:rPr lang="ru-RU" b="1" dirty="0" smtClean="0">
                <a:solidFill>
                  <a:srgbClr val="FF0000"/>
                </a:solidFill>
              </a:rPr>
              <a:t>                                                        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6211669"/>
            <a:ext cx="96125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r>
              <a:rPr lang="ru-RU" dirty="0" smtClean="0">
                <a:solidFill>
                  <a:srgbClr val="0000FF"/>
                </a:solidFill>
              </a:rPr>
              <a:t> «Лягушка</a:t>
            </a:r>
            <a:r>
              <a:rPr lang="ru-RU" b="1" dirty="0" smtClean="0">
                <a:solidFill>
                  <a:srgbClr val="0000FF"/>
                </a:solidFill>
              </a:rPr>
              <a:t>». Иванова Алена</a:t>
            </a:r>
            <a:r>
              <a:rPr lang="ru-RU" dirty="0" smtClean="0">
                <a:solidFill>
                  <a:srgbClr val="0000FF"/>
                </a:solidFill>
              </a:rPr>
              <a:t>, подготовительная  к школе группа №2 и </a:t>
            </a:r>
            <a:r>
              <a:rPr lang="ru-RU" dirty="0" err="1" smtClean="0">
                <a:solidFill>
                  <a:srgbClr val="1503FB"/>
                </a:solidFill>
              </a:rPr>
              <a:t>Немельгина</a:t>
            </a:r>
            <a:r>
              <a:rPr lang="ru-RU" dirty="0" smtClean="0">
                <a:solidFill>
                  <a:srgbClr val="1503FB"/>
                </a:solidFill>
              </a:rPr>
              <a:t> Г.В.</a:t>
            </a:r>
          </a:p>
        </p:txBody>
      </p:sp>
      <p:pic>
        <p:nvPicPr>
          <p:cNvPr id="20482" name="Picture 2" descr="I:\0 Ц    Э    О\фото 2018-19 уч год\2019г. осень и зима\20191205_114416.jpg"/>
          <p:cNvPicPr>
            <a:picLocks noChangeAspect="1" noChangeArrowheads="1"/>
          </p:cNvPicPr>
          <p:nvPr/>
        </p:nvPicPr>
        <p:blipFill>
          <a:blip r:embed="rId3" cstate="print"/>
          <a:srcRect l="6688" t="11151" r="16925" b="4851"/>
          <a:stretch>
            <a:fillRect/>
          </a:stretch>
        </p:blipFill>
        <p:spPr bwMode="auto">
          <a:xfrm>
            <a:off x="1115616" y="548680"/>
            <a:ext cx="6552728" cy="54043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61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836712"/>
            <a:ext cx="43924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 smtClean="0">
              <a:solidFill>
                <a:srgbClr val="1503FB"/>
              </a:solidFill>
            </a:endParaRPr>
          </a:p>
          <a:p>
            <a:pPr marL="228600" indent="-228600">
              <a:buAutoNum type="arabicPeriod"/>
            </a:pPr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55576" y="0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FF"/>
                </a:solidFill>
              </a:rPr>
              <a:t>Фотоматериалы. Номинация «Открытка  о  природе» (из  макулатуры)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580112" y="836712"/>
            <a:ext cx="35638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endParaRPr lang="ru-RU" sz="1200" dirty="0" smtClean="0"/>
          </a:p>
          <a:p>
            <a:pPr marL="228600" indent="-228600"/>
            <a:endParaRPr lang="ru-RU" sz="1200" dirty="0" smtClean="0"/>
          </a:p>
          <a:p>
            <a:pPr marL="228600" indent="-228600"/>
            <a:endParaRPr lang="ru-RU" sz="1200" dirty="0" smtClean="0"/>
          </a:p>
          <a:p>
            <a:pPr marL="228600" indent="-228600"/>
            <a:r>
              <a:rPr lang="ru-RU" sz="1200" dirty="0" smtClean="0"/>
              <a:t>                                        </a:t>
            </a:r>
          </a:p>
          <a:p>
            <a:pPr marL="228600" indent="-228600"/>
            <a:r>
              <a:rPr lang="ru-RU" sz="1200" dirty="0" smtClean="0"/>
              <a:t>  </a:t>
            </a:r>
          </a:p>
          <a:p>
            <a:pPr marL="228600" indent="-228600"/>
            <a:endParaRPr lang="ru-RU" sz="1200" dirty="0" smtClean="0"/>
          </a:p>
          <a:p>
            <a:pPr marL="228600" indent="-228600">
              <a:buAutoNum type="arabicPeriod" startAt="11"/>
            </a:pPr>
            <a:endParaRPr lang="ru-RU" sz="1200" dirty="0" smtClean="0"/>
          </a:p>
          <a:p>
            <a:pPr marL="228600" indent="-228600">
              <a:buAutoNum type="arabicPeriod" startAt="11"/>
            </a:pPr>
            <a:endParaRPr lang="ru-RU" sz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427984" y="764704"/>
            <a:ext cx="49685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r>
              <a:rPr lang="ru-RU" sz="1200" b="1" dirty="0" smtClean="0">
                <a:solidFill>
                  <a:srgbClr val="FF0000"/>
                </a:solidFill>
              </a:rPr>
              <a:t>    </a:t>
            </a:r>
            <a:endParaRPr lang="ru-RU" sz="1200" dirty="0" smtClean="0">
              <a:solidFill>
                <a:srgbClr val="0000FF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72000" y="90872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indent="-228600">
              <a:buAutoNum type="arabicPeriod"/>
            </a:pPr>
            <a:endParaRPr lang="ru-RU" dirty="0" smtClean="0">
              <a:solidFill>
                <a:srgbClr val="1503FB"/>
              </a:solidFill>
            </a:endParaRPr>
          </a:p>
          <a:p>
            <a:pPr marL="228600" indent="-228600"/>
            <a:r>
              <a:rPr lang="ru-RU" b="1" dirty="0" smtClean="0">
                <a:solidFill>
                  <a:srgbClr val="FF0000"/>
                </a:solidFill>
              </a:rPr>
              <a:t>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23528" y="6021288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AutoNum type="arabicPeriod"/>
            </a:pPr>
            <a:endParaRPr lang="ru-RU" sz="1200" b="1" dirty="0" smtClean="0">
              <a:solidFill>
                <a:srgbClr val="C00000"/>
              </a:solidFill>
            </a:endParaRPr>
          </a:p>
          <a:p>
            <a:pPr marL="228600" indent="-228600"/>
            <a:r>
              <a:rPr lang="ru-RU" sz="1200" dirty="0" smtClean="0">
                <a:solidFill>
                  <a:srgbClr val="1503FB"/>
                </a:solidFill>
              </a:rPr>
              <a:t> </a:t>
            </a:r>
            <a:endParaRPr lang="ru-RU" sz="1200" dirty="0" smtClean="0">
              <a:solidFill>
                <a:srgbClr val="0000FF"/>
              </a:solidFill>
            </a:endParaRPr>
          </a:p>
          <a:p>
            <a:endParaRPr lang="ru-RU" b="1" dirty="0" smtClean="0">
              <a:solidFill>
                <a:srgbClr val="C00000"/>
              </a:solidFill>
            </a:endParaRPr>
          </a:p>
          <a:p>
            <a:r>
              <a:rPr lang="ru-RU" b="1" dirty="0" smtClean="0">
                <a:solidFill>
                  <a:srgbClr val="FF0000"/>
                </a:solidFill>
              </a:rPr>
              <a:t>                                                        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6211669"/>
            <a:ext cx="96125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r>
              <a:rPr lang="ru-RU" dirty="0" smtClean="0">
                <a:solidFill>
                  <a:srgbClr val="0000FF"/>
                </a:solidFill>
              </a:rPr>
              <a:t> «Собачки».   </a:t>
            </a:r>
            <a:r>
              <a:rPr lang="ru-RU" b="1" dirty="0" err="1" smtClean="0">
                <a:solidFill>
                  <a:srgbClr val="0000FF"/>
                </a:solidFill>
              </a:rPr>
              <a:t>Анкудович</a:t>
            </a:r>
            <a:r>
              <a:rPr lang="ru-RU" b="1" dirty="0" smtClean="0">
                <a:solidFill>
                  <a:srgbClr val="0000FF"/>
                </a:solidFill>
              </a:rPr>
              <a:t>  Тимофей</a:t>
            </a:r>
            <a:r>
              <a:rPr lang="ru-RU" dirty="0" smtClean="0">
                <a:solidFill>
                  <a:srgbClr val="0000FF"/>
                </a:solidFill>
              </a:rPr>
              <a:t>, подготовительная к школе группа №2  и </a:t>
            </a:r>
            <a:r>
              <a:rPr lang="ru-RU" dirty="0" err="1" smtClean="0">
                <a:solidFill>
                  <a:srgbClr val="1503FB"/>
                </a:solidFill>
              </a:rPr>
              <a:t>Немельгина</a:t>
            </a:r>
            <a:r>
              <a:rPr lang="ru-RU" dirty="0" smtClean="0">
                <a:solidFill>
                  <a:srgbClr val="1503FB"/>
                </a:solidFill>
              </a:rPr>
              <a:t> Г.В.</a:t>
            </a:r>
          </a:p>
        </p:txBody>
      </p:sp>
      <p:pic>
        <p:nvPicPr>
          <p:cNvPr id="21507" name="Picture 3" descr="I:\0 Ц    Э    О\фото 2018-19 уч год\2019г. осень и зима\20191205_115154.jpg"/>
          <p:cNvPicPr>
            <a:picLocks noChangeAspect="1" noChangeArrowheads="1"/>
          </p:cNvPicPr>
          <p:nvPr/>
        </p:nvPicPr>
        <p:blipFill>
          <a:blip r:embed="rId3" cstate="print"/>
          <a:srcRect t="10101" b="14300"/>
          <a:stretch>
            <a:fillRect/>
          </a:stretch>
        </p:blipFill>
        <p:spPr bwMode="auto">
          <a:xfrm>
            <a:off x="539552" y="836712"/>
            <a:ext cx="8001000" cy="45365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61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836712"/>
            <a:ext cx="43924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 smtClean="0">
              <a:solidFill>
                <a:srgbClr val="1503FB"/>
              </a:solidFill>
            </a:endParaRPr>
          </a:p>
          <a:p>
            <a:pPr marL="228600" indent="-228600">
              <a:buAutoNum type="arabicPeriod"/>
            </a:pPr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55576" y="0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FF"/>
                </a:solidFill>
              </a:rPr>
              <a:t>Фотоматериалы. Номинация «Открытка о природе» (из  макулатуры)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580112" y="836712"/>
            <a:ext cx="35638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endParaRPr lang="ru-RU" sz="1200" dirty="0" smtClean="0"/>
          </a:p>
          <a:p>
            <a:pPr marL="228600" indent="-228600"/>
            <a:endParaRPr lang="ru-RU" sz="1200" dirty="0" smtClean="0"/>
          </a:p>
          <a:p>
            <a:pPr marL="228600" indent="-228600"/>
            <a:endParaRPr lang="ru-RU" sz="1200" dirty="0" smtClean="0"/>
          </a:p>
          <a:p>
            <a:pPr marL="228600" indent="-228600"/>
            <a:r>
              <a:rPr lang="ru-RU" sz="1200" dirty="0" smtClean="0"/>
              <a:t>                                        </a:t>
            </a:r>
          </a:p>
          <a:p>
            <a:pPr marL="228600" indent="-228600"/>
            <a:r>
              <a:rPr lang="ru-RU" sz="1200" dirty="0" smtClean="0"/>
              <a:t>  </a:t>
            </a:r>
          </a:p>
          <a:p>
            <a:pPr marL="228600" indent="-228600"/>
            <a:endParaRPr lang="ru-RU" sz="1200" dirty="0" smtClean="0"/>
          </a:p>
          <a:p>
            <a:pPr marL="228600" indent="-228600">
              <a:buAutoNum type="arabicPeriod" startAt="11"/>
            </a:pPr>
            <a:endParaRPr lang="ru-RU" sz="1200" dirty="0" smtClean="0"/>
          </a:p>
          <a:p>
            <a:pPr marL="228600" indent="-228600">
              <a:buAutoNum type="arabicPeriod" startAt="11"/>
            </a:pPr>
            <a:endParaRPr lang="ru-RU" sz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427984" y="764704"/>
            <a:ext cx="49685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r>
              <a:rPr lang="ru-RU" sz="1200" b="1" dirty="0" smtClean="0">
                <a:solidFill>
                  <a:srgbClr val="FF0000"/>
                </a:solidFill>
              </a:rPr>
              <a:t>    </a:t>
            </a:r>
            <a:endParaRPr lang="ru-RU" sz="1200" dirty="0" smtClean="0">
              <a:solidFill>
                <a:srgbClr val="0000FF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72000" y="90872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indent="-228600">
              <a:buAutoNum type="arabicPeriod"/>
            </a:pPr>
            <a:endParaRPr lang="ru-RU" dirty="0" smtClean="0">
              <a:solidFill>
                <a:srgbClr val="1503FB"/>
              </a:solidFill>
            </a:endParaRPr>
          </a:p>
          <a:p>
            <a:pPr marL="228600" indent="-228600"/>
            <a:r>
              <a:rPr lang="ru-RU" b="1" dirty="0" smtClean="0">
                <a:solidFill>
                  <a:srgbClr val="FF0000"/>
                </a:solidFill>
              </a:rPr>
              <a:t>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23528" y="6021288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AutoNum type="arabicPeriod"/>
            </a:pPr>
            <a:endParaRPr lang="ru-RU" sz="1200" b="1" dirty="0" smtClean="0">
              <a:solidFill>
                <a:srgbClr val="C00000"/>
              </a:solidFill>
            </a:endParaRPr>
          </a:p>
          <a:p>
            <a:pPr marL="228600" indent="-228600"/>
            <a:r>
              <a:rPr lang="ru-RU" sz="1200" dirty="0" smtClean="0">
                <a:solidFill>
                  <a:srgbClr val="1503FB"/>
                </a:solidFill>
              </a:rPr>
              <a:t> </a:t>
            </a:r>
            <a:endParaRPr lang="ru-RU" sz="1200" dirty="0" smtClean="0">
              <a:solidFill>
                <a:srgbClr val="0000FF"/>
              </a:solidFill>
            </a:endParaRPr>
          </a:p>
          <a:p>
            <a:endParaRPr lang="ru-RU" b="1" dirty="0" smtClean="0">
              <a:solidFill>
                <a:srgbClr val="C00000"/>
              </a:solidFill>
            </a:endParaRPr>
          </a:p>
          <a:p>
            <a:r>
              <a:rPr lang="ru-RU" b="1" dirty="0" smtClean="0">
                <a:solidFill>
                  <a:srgbClr val="FF0000"/>
                </a:solidFill>
              </a:rPr>
              <a:t>                                                        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6211669"/>
            <a:ext cx="96125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r>
              <a:rPr lang="ru-RU" dirty="0" smtClean="0">
                <a:solidFill>
                  <a:srgbClr val="0000FF"/>
                </a:solidFill>
              </a:rPr>
              <a:t> «Котята</a:t>
            </a:r>
            <a:r>
              <a:rPr lang="ru-RU" b="1" dirty="0" smtClean="0">
                <a:solidFill>
                  <a:srgbClr val="0000FF"/>
                </a:solidFill>
              </a:rPr>
              <a:t>».  </a:t>
            </a:r>
            <a:r>
              <a:rPr lang="ru-RU" b="1" dirty="0" err="1" smtClean="0">
                <a:solidFill>
                  <a:srgbClr val="0000FF"/>
                </a:solidFill>
              </a:rPr>
              <a:t>Колпашникова</a:t>
            </a:r>
            <a:r>
              <a:rPr lang="ru-RU" b="1" dirty="0" smtClean="0">
                <a:solidFill>
                  <a:srgbClr val="0000FF"/>
                </a:solidFill>
              </a:rPr>
              <a:t>  Кристина</a:t>
            </a:r>
            <a:r>
              <a:rPr lang="ru-RU" dirty="0" smtClean="0">
                <a:solidFill>
                  <a:srgbClr val="0000FF"/>
                </a:solidFill>
              </a:rPr>
              <a:t>,  подготовительная  к школе группа №2 и </a:t>
            </a:r>
            <a:r>
              <a:rPr lang="ru-RU" dirty="0" err="1" smtClean="0">
                <a:solidFill>
                  <a:srgbClr val="1503FB"/>
                </a:solidFill>
              </a:rPr>
              <a:t>Немельгина</a:t>
            </a:r>
            <a:endParaRPr lang="ru-RU" dirty="0" smtClean="0">
              <a:solidFill>
                <a:srgbClr val="1503FB"/>
              </a:solidFill>
            </a:endParaRPr>
          </a:p>
        </p:txBody>
      </p:sp>
      <p:pic>
        <p:nvPicPr>
          <p:cNvPr id="22530" name="Picture 2" descr="I:\0 Ц    Э    О\фото 2018-19 уч год\2019г. осень и зима\20191205_114352.jpg"/>
          <p:cNvPicPr>
            <a:picLocks noChangeAspect="1" noChangeArrowheads="1"/>
          </p:cNvPicPr>
          <p:nvPr/>
        </p:nvPicPr>
        <p:blipFill>
          <a:blip r:embed="rId3" cstate="print"/>
          <a:srcRect l="7476" t="29000" r="36613" b="25850"/>
          <a:stretch>
            <a:fillRect/>
          </a:stretch>
        </p:blipFill>
        <p:spPr bwMode="auto">
          <a:xfrm>
            <a:off x="395536" y="764704"/>
            <a:ext cx="7966094" cy="48245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61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836712"/>
            <a:ext cx="43924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 smtClean="0">
              <a:solidFill>
                <a:srgbClr val="1503FB"/>
              </a:solidFill>
            </a:endParaRPr>
          </a:p>
          <a:p>
            <a:pPr marL="228600" indent="-228600">
              <a:buAutoNum type="arabicPeriod"/>
            </a:pPr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55576" y="0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FF"/>
                </a:solidFill>
              </a:rPr>
              <a:t>Фотоматериалы. Номинация «Открытка  о  природе» (из  макулатуры)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580112" y="836712"/>
            <a:ext cx="35638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endParaRPr lang="ru-RU" sz="1200" dirty="0" smtClean="0"/>
          </a:p>
          <a:p>
            <a:pPr marL="228600" indent="-228600"/>
            <a:endParaRPr lang="ru-RU" sz="1200" dirty="0" smtClean="0"/>
          </a:p>
          <a:p>
            <a:pPr marL="228600" indent="-228600"/>
            <a:endParaRPr lang="ru-RU" sz="1200" dirty="0" smtClean="0"/>
          </a:p>
          <a:p>
            <a:pPr marL="228600" indent="-228600"/>
            <a:r>
              <a:rPr lang="ru-RU" sz="1200" dirty="0" smtClean="0"/>
              <a:t>                                        </a:t>
            </a:r>
          </a:p>
          <a:p>
            <a:pPr marL="228600" indent="-228600"/>
            <a:r>
              <a:rPr lang="ru-RU" sz="1200" dirty="0" smtClean="0"/>
              <a:t>  </a:t>
            </a:r>
          </a:p>
          <a:p>
            <a:pPr marL="228600" indent="-228600"/>
            <a:endParaRPr lang="ru-RU" sz="1200" dirty="0" smtClean="0"/>
          </a:p>
          <a:p>
            <a:pPr marL="228600" indent="-228600">
              <a:buAutoNum type="arabicPeriod" startAt="11"/>
            </a:pPr>
            <a:endParaRPr lang="ru-RU" sz="1200" dirty="0" smtClean="0"/>
          </a:p>
          <a:p>
            <a:pPr marL="228600" indent="-228600">
              <a:buAutoNum type="arabicPeriod" startAt="11"/>
            </a:pPr>
            <a:endParaRPr lang="ru-RU" sz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427984" y="764704"/>
            <a:ext cx="49685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r>
              <a:rPr lang="ru-RU" sz="1200" b="1" dirty="0" smtClean="0">
                <a:solidFill>
                  <a:srgbClr val="FF0000"/>
                </a:solidFill>
              </a:rPr>
              <a:t>    </a:t>
            </a:r>
            <a:endParaRPr lang="ru-RU" sz="1200" dirty="0" smtClean="0">
              <a:solidFill>
                <a:srgbClr val="0000FF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72000" y="90872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indent="-228600">
              <a:buAutoNum type="arabicPeriod"/>
            </a:pPr>
            <a:endParaRPr lang="ru-RU" dirty="0" smtClean="0">
              <a:solidFill>
                <a:srgbClr val="1503FB"/>
              </a:solidFill>
            </a:endParaRPr>
          </a:p>
          <a:p>
            <a:pPr marL="228600" indent="-228600"/>
            <a:r>
              <a:rPr lang="ru-RU" b="1" dirty="0" smtClean="0">
                <a:solidFill>
                  <a:srgbClr val="FF0000"/>
                </a:solidFill>
              </a:rPr>
              <a:t>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23528" y="6021288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AutoNum type="arabicPeriod"/>
            </a:pPr>
            <a:endParaRPr lang="ru-RU" sz="1200" b="1" dirty="0" smtClean="0">
              <a:solidFill>
                <a:srgbClr val="C00000"/>
              </a:solidFill>
            </a:endParaRPr>
          </a:p>
          <a:p>
            <a:pPr marL="228600" indent="-228600"/>
            <a:r>
              <a:rPr lang="ru-RU" sz="1200" dirty="0" smtClean="0">
                <a:solidFill>
                  <a:srgbClr val="1503FB"/>
                </a:solidFill>
              </a:rPr>
              <a:t> </a:t>
            </a:r>
            <a:endParaRPr lang="ru-RU" sz="1200" dirty="0" smtClean="0">
              <a:solidFill>
                <a:srgbClr val="0000FF"/>
              </a:solidFill>
            </a:endParaRPr>
          </a:p>
          <a:p>
            <a:endParaRPr lang="ru-RU" b="1" dirty="0" smtClean="0">
              <a:solidFill>
                <a:srgbClr val="C00000"/>
              </a:solidFill>
            </a:endParaRPr>
          </a:p>
          <a:p>
            <a:r>
              <a:rPr lang="ru-RU" b="1" dirty="0" smtClean="0">
                <a:solidFill>
                  <a:srgbClr val="FF0000"/>
                </a:solidFill>
              </a:rPr>
              <a:t>                                                        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6211669"/>
            <a:ext cx="96125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r>
              <a:rPr lang="ru-RU" dirty="0" smtClean="0">
                <a:solidFill>
                  <a:srgbClr val="0000FF"/>
                </a:solidFill>
              </a:rPr>
              <a:t> «Ёлочка со  снежком». «Елочка» Архипова Милана,  подготовительная к школе  группа №11  </a:t>
            </a:r>
          </a:p>
          <a:p>
            <a:pPr marL="228600" indent="-228600"/>
            <a:r>
              <a:rPr lang="ru-RU" dirty="0" smtClean="0">
                <a:solidFill>
                  <a:srgbClr val="0000FF"/>
                </a:solidFill>
              </a:rPr>
              <a:t> и </a:t>
            </a:r>
            <a:r>
              <a:rPr lang="ru-RU" dirty="0" err="1" smtClean="0">
                <a:solidFill>
                  <a:srgbClr val="1503FB"/>
                </a:solidFill>
              </a:rPr>
              <a:t>Немельгина</a:t>
            </a:r>
            <a:r>
              <a:rPr lang="ru-RU" dirty="0" smtClean="0">
                <a:solidFill>
                  <a:srgbClr val="1503FB"/>
                </a:solidFill>
              </a:rPr>
              <a:t> Г.В.</a:t>
            </a:r>
          </a:p>
        </p:txBody>
      </p:sp>
      <p:pic>
        <p:nvPicPr>
          <p:cNvPr id="23554" name="Picture 2" descr="I:\0 Ц    Э    О\фото 2018-19 уч год\2019г. осень и зима\20191206_135215.jpg"/>
          <p:cNvPicPr>
            <a:picLocks noChangeAspect="1" noChangeArrowheads="1"/>
          </p:cNvPicPr>
          <p:nvPr/>
        </p:nvPicPr>
        <p:blipFill>
          <a:blip r:embed="rId3" cstate="print"/>
          <a:srcRect l="43700" t="16400" r="6688" b="10101"/>
          <a:stretch>
            <a:fillRect/>
          </a:stretch>
        </p:blipFill>
        <p:spPr bwMode="auto">
          <a:xfrm>
            <a:off x="251521" y="764704"/>
            <a:ext cx="3953240" cy="4392488"/>
          </a:xfrm>
          <a:prstGeom prst="rect">
            <a:avLst/>
          </a:prstGeom>
          <a:noFill/>
        </p:spPr>
      </p:pic>
      <p:pic>
        <p:nvPicPr>
          <p:cNvPr id="23555" name="Picture 3" descr="I:\0 Ц    Э    О\фото 2018-19 уч год\2019г. осень и зима\20191206_135209.jpg"/>
          <p:cNvPicPr>
            <a:picLocks noChangeAspect="1" noChangeArrowheads="1"/>
          </p:cNvPicPr>
          <p:nvPr/>
        </p:nvPicPr>
        <p:blipFill>
          <a:blip r:embed="rId4" cstate="print"/>
          <a:srcRect l="16925" t="12201" r="24800" b="14700"/>
          <a:stretch>
            <a:fillRect/>
          </a:stretch>
        </p:blipFill>
        <p:spPr bwMode="auto">
          <a:xfrm>
            <a:off x="4355976" y="764704"/>
            <a:ext cx="4648539" cy="43733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>
                <a:alpha val="58000"/>
              </a:srgbClr>
            </a:gs>
            <a:gs pos="61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60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836712"/>
            <a:ext cx="43924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 smtClean="0">
              <a:solidFill>
                <a:srgbClr val="1503FB"/>
              </a:solidFill>
            </a:endParaRPr>
          </a:p>
          <a:p>
            <a:pPr marL="228600" indent="-228600">
              <a:buAutoNum type="arabicPeriod"/>
            </a:pPr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55576" y="0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FF"/>
                </a:solidFill>
              </a:rPr>
              <a:t>Фотоматериалы. Номинация «Открытка  о  природе» (из  макулатуры)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580112" y="836712"/>
            <a:ext cx="35638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endParaRPr lang="ru-RU" sz="1200" dirty="0" smtClean="0"/>
          </a:p>
          <a:p>
            <a:pPr marL="228600" indent="-228600"/>
            <a:endParaRPr lang="ru-RU" sz="1200" dirty="0" smtClean="0"/>
          </a:p>
          <a:p>
            <a:pPr marL="228600" indent="-228600"/>
            <a:endParaRPr lang="ru-RU" sz="1200" dirty="0" smtClean="0"/>
          </a:p>
          <a:p>
            <a:pPr marL="228600" indent="-228600"/>
            <a:r>
              <a:rPr lang="ru-RU" sz="1200" dirty="0" smtClean="0"/>
              <a:t>                                        </a:t>
            </a:r>
          </a:p>
          <a:p>
            <a:pPr marL="228600" indent="-228600"/>
            <a:r>
              <a:rPr lang="ru-RU" sz="1200" dirty="0" smtClean="0"/>
              <a:t>  </a:t>
            </a:r>
          </a:p>
          <a:p>
            <a:pPr marL="228600" indent="-228600"/>
            <a:endParaRPr lang="ru-RU" sz="1200" dirty="0" smtClean="0"/>
          </a:p>
          <a:p>
            <a:pPr marL="228600" indent="-228600">
              <a:buAutoNum type="arabicPeriod" startAt="11"/>
            </a:pPr>
            <a:endParaRPr lang="ru-RU" sz="1200" dirty="0" smtClean="0"/>
          </a:p>
          <a:p>
            <a:pPr marL="228600" indent="-228600">
              <a:buAutoNum type="arabicPeriod" startAt="11"/>
            </a:pPr>
            <a:endParaRPr lang="ru-RU" sz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427984" y="764704"/>
            <a:ext cx="49685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r>
              <a:rPr lang="ru-RU" sz="1200" b="1" dirty="0" smtClean="0">
                <a:solidFill>
                  <a:srgbClr val="FF0000"/>
                </a:solidFill>
              </a:rPr>
              <a:t>    </a:t>
            </a:r>
            <a:endParaRPr lang="ru-RU" sz="1200" dirty="0" smtClean="0">
              <a:solidFill>
                <a:srgbClr val="0000FF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72000" y="90872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indent="-228600">
              <a:buAutoNum type="arabicPeriod"/>
            </a:pPr>
            <a:endParaRPr lang="ru-RU" dirty="0" smtClean="0">
              <a:solidFill>
                <a:srgbClr val="1503FB"/>
              </a:solidFill>
            </a:endParaRPr>
          </a:p>
          <a:p>
            <a:pPr marL="228600" indent="-228600"/>
            <a:r>
              <a:rPr lang="ru-RU" b="1" dirty="0" smtClean="0">
                <a:solidFill>
                  <a:srgbClr val="FF0000"/>
                </a:solidFill>
              </a:rPr>
              <a:t>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23528" y="6021288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AutoNum type="arabicPeriod"/>
            </a:pPr>
            <a:endParaRPr lang="ru-RU" sz="1200" b="1" dirty="0" smtClean="0">
              <a:solidFill>
                <a:srgbClr val="C00000"/>
              </a:solidFill>
            </a:endParaRPr>
          </a:p>
          <a:p>
            <a:pPr marL="228600" indent="-228600"/>
            <a:r>
              <a:rPr lang="ru-RU" sz="1200" dirty="0" smtClean="0">
                <a:solidFill>
                  <a:srgbClr val="1503FB"/>
                </a:solidFill>
              </a:rPr>
              <a:t> </a:t>
            </a:r>
            <a:endParaRPr lang="ru-RU" sz="1200" dirty="0" smtClean="0">
              <a:solidFill>
                <a:srgbClr val="0000FF"/>
              </a:solidFill>
            </a:endParaRPr>
          </a:p>
          <a:p>
            <a:endParaRPr lang="ru-RU" b="1" dirty="0" smtClean="0">
              <a:solidFill>
                <a:srgbClr val="C00000"/>
              </a:solidFill>
            </a:endParaRPr>
          </a:p>
          <a:p>
            <a:r>
              <a:rPr lang="ru-RU" b="1" dirty="0" smtClean="0">
                <a:solidFill>
                  <a:srgbClr val="FF0000"/>
                </a:solidFill>
              </a:rPr>
              <a:t>                                                        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6211669"/>
            <a:ext cx="96125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r>
              <a:rPr lang="ru-RU" dirty="0" smtClean="0">
                <a:solidFill>
                  <a:srgbClr val="0000FF"/>
                </a:solidFill>
              </a:rPr>
              <a:t> «Лягушата».  </a:t>
            </a:r>
            <a:r>
              <a:rPr lang="ru-RU" b="1" dirty="0" smtClean="0">
                <a:solidFill>
                  <a:srgbClr val="0000FF"/>
                </a:solidFill>
              </a:rPr>
              <a:t>Банников Данил</a:t>
            </a:r>
            <a:r>
              <a:rPr lang="ru-RU" dirty="0" smtClean="0">
                <a:solidFill>
                  <a:srgbClr val="0000FF"/>
                </a:solidFill>
              </a:rPr>
              <a:t>, подготовительная к школе группа №2  и </a:t>
            </a:r>
            <a:r>
              <a:rPr lang="ru-RU" dirty="0" err="1" smtClean="0">
                <a:solidFill>
                  <a:srgbClr val="1503FB"/>
                </a:solidFill>
              </a:rPr>
              <a:t>Немельгина</a:t>
            </a:r>
            <a:r>
              <a:rPr lang="ru-RU" dirty="0" smtClean="0">
                <a:solidFill>
                  <a:srgbClr val="1503FB"/>
                </a:solidFill>
              </a:rPr>
              <a:t> Г.В.</a:t>
            </a:r>
          </a:p>
        </p:txBody>
      </p:sp>
      <p:pic>
        <p:nvPicPr>
          <p:cNvPr id="24578" name="Picture 2" descr="I:\0 Ц    Э    О\фото 2018-19 уч год\2019г. осень и зима\20191205_180040.jpg"/>
          <p:cNvPicPr>
            <a:picLocks noChangeAspect="1" noChangeArrowheads="1"/>
          </p:cNvPicPr>
          <p:nvPr/>
        </p:nvPicPr>
        <p:blipFill>
          <a:blip r:embed="rId3" cstate="print"/>
          <a:srcRect l="1176" t="14300" r="23225" b="10101"/>
          <a:stretch>
            <a:fillRect/>
          </a:stretch>
        </p:blipFill>
        <p:spPr bwMode="auto">
          <a:xfrm>
            <a:off x="683568" y="548680"/>
            <a:ext cx="6912768" cy="51845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>
                <a:alpha val="15000"/>
              </a:srgbClr>
            </a:gs>
            <a:gs pos="61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836712"/>
            <a:ext cx="43924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 smtClean="0">
              <a:solidFill>
                <a:srgbClr val="1503FB"/>
              </a:solidFill>
            </a:endParaRPr>
          </a:p>
          <a:p>
            <a:pPr marL="228600" indent="-228600">
              <a:buAutoNum type="arabicPeriod"/>
            </a:pPr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3568" y="0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FF"/>
                </a:solidFill>
              </a:rPr>
              <a:t>Фотоматериалы. Номинация «Открытка о природе» (из  макулатуры)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580112" y="836712"/>
            <a:ext cx="35638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endParaRPr lang="ru-RU" sz="1200" dirty="0" smtClean="0"/>
          </a:p>
          <a:p>
            <a:pPr marL="228600" indent="-228600"/>
            <a:endParaRPr lang="ru-RU" sz="1200" dirty="0" smtClean="0"/>
          </a:p>
          <a:p>
            <a:pPr marL="228600" indent="-228600"/>
            <a:endParaRPr lang="ru-RU" sz="1200" dirty="0" smtClean="0"/>
          </a:p>
          <a:p>
            <a:pPr marL="228600" indent="-228600"/>
            <a:r>
              <a:rPr lang="ru-RU" sz="1200" dirty="0" smtClean="0"/>
              <a:t>                                        </a:t>
            </a:r>
          </a:p>
          <a:p>
            <a:pPr marL="228600" indent="-228600"/>
            <a:r>
              <a:rPr lang="ru-RU" sz="1200" dirty="0" smtClean="0"/>
              <a:t>  </a:t>
            </a:r>
          </a:p>
          <a:p>
            <a:pPr marL="228600" indent="-228600"/>
            <a:endParaRPr lang="ru-RU" sz="1200" dirty="0" smtClean="0"/>
          </a:p>
          <a:p>
            <a:pPr marL="228600" indent="-228600">
              <a:buAutoNum type="arabicPeriod" startAt="11"/>
            </a:pPr>
            <a:endParaRPr lang="ru-RU" sz="1200" dirty="0" smtClean="0"/>
          </a:p>
          <a:p>
            <a:pPr marL="228600" indent="-228600">
              <a:buAutoNum type="arabicPeriod" startAt="11"/>
            </a:pPr>
            <a:endParaRPr lang="ru-RU" sz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427984" y="764704"/>
            <a:ext cx="49685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r>
              <a:rPr lang="ru-RU" sz="1200" b="1" dirty="0" smtClean="0">
                <a:solidFill>
                  <a:srgbClr val="FF0000"/>
                </a:solidFill>
              </a:rPr>
              <a:t>    </a:t>
            </a:r>
            <a:endParaRPr lang="ru-RU" sz="1200" dirty="0" smtClean="0">
              <a:solidFill>
                <a:srgbClr val="0000FF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72000" y="90872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indent="-228600">
              <a:buAutoNum type="arabicPeriod"/>
            </a:pPr>
            <a:endParaRPr lang="ru-RU" dirty="0" smtClean="0">
              <a:solidFill>
                <a:srgbClr val="1503FB"/>
              </a:solidFill>
            </a:endParaRPr>
          </a:p>
          <a:p>
            <a:pPr marL="228600" indent="-228600"/>
            <a:r>
              <a:rPr lang="ru-RU" b="1" dirty="0" smtClean="0">
                <a:solidFill>
                  <a:srgbClr val="FF0000"/>
                </a:solidFill>
              </a:rPr>
              <a:t>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23528" y="6021288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AutoNum type="arabicPeriod"/>
            </a:pPr>
            <a:endParaRPr lang="ru-RU" sz="1200" b="1" dirty="0" smtClean="0">
              <a:solidFill>
                <a:srgbClr val="C00000"/>
              </a:solidFill>
            </a:endParaRPr>
          </a:p>
          <a:p>
            <a:pPr marL="228600" indent="-228600"/>
            <a:r>
              <a:rPr lang="ru-RU" sz="1200" dirty="0" smtClean="0">
                <a:solidFill>
                  <a:srgbClr val="1503FB"/>
                </a:solidFill>
              </a:rPr>
              <a:t> </a:t>
            </a:r>
            <a:endParaRPr lang="ru-RU" sz="1200" dirty="0" smtClean="0">
              <a:solidFill>
                <a:srgbClr val="0000FF"/>
              </a:solidFill>
            </a:endParaRPr>
          </a:p>
          <a:p>
            <a:endParaRPr lang="ru-RU" b="1" dirty="0" smtClean="0">
              <a:solidFill>
                <a:srgbClr val="C00000"/>
              </a:solidFill>
            </a:endParaRPr>
          </a:p>
          <a:p>
            <a:r>
              <a:rPr lang="ru-RU" b="1" dirty="0" smtClean="0">
                <a:solidFill>
                  <a:srgbClr val="FF0000"/>
                </a:solidFill>
              </a:rPr>
              <a:t>                                                        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6211669"/>
            <a:ext cx="96125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r>
              <a:rPr lang="ru-RU" dirty="0" smtClean="0">
                <a:solidFill>
                  <a:srgbClr val="0000FF"/>
                </a:solidFill>
              </a:rPr>
              <a:t> </a:t>
            </a:r>
            <a:r>
              <a:rPr lang="ru-RU" sz="1600" dirty="0" smtClean="0">
                <a:solidFill>
                  <a:srgbClr val="0000FF"/>
                </a:solidFill>
              </a:rPr>
              <a:t>«Белый медведь».  </a:t>
            </a:r>
            <a:r>
              <a:rPr lang="ru-RU" sz="1600" b="1" dirty="0" err="1" smtClean="0">
                <a:solidFill>
                  <a:srgbClr val="0000FF"/>
                </a:solidFill>
              </a:rPr>
              <a:t>Стефурак</a:t>
            </a:r>
            <a:r>
              <a:rPr lang="ru-RU" sz="1600" b="1" dirty="0" smtClean="0">
                <a:solidFill>
                  <a:srgbClr val="0000FF"/>
                </a:solidFill>
              </a:rPr>
              <a:t>  Алексей,</a:t>
            </a:r>
            <a:r>
              <a:rPr lang="ru-RU" sz="1600" dirty="0" smtClean="0">
                <a:solidFill>
                  <a:srgbClr val="0000FF"/>
                </a:solidFill>
              </a:rPr>
              <a:t> подготовительная  к школе группа №11 и </a:t>
            </a:r>
            <a:r>
              <a:rPr lang="ru-RU" sz="1600" dirty="0" err="1" smtClean="0">
                <a:solidFill>
                  <a:srgbClr val="1503FB"/>
                </a:solidFill>
              </a:rPr>
              <a:t>Немельгина</a:t>
            </a:r>
            <a:r>
              <a:rPr lang="ru-RU" sz="1600" dirty="0" smtClean="0">
                <a:solidFill>
                  <a:srgbClr val="1503FB"/>
                </a:solidFill>
              </a:rPr>
              <a:t> Г.В.</a:t>
            </a:r>
          </a:p>
        </p:txBody>
      </p:sp>
      <p:pic>
        <p:nvPicPr>
          <p:cNvPr id="25602" name="Picture 2" descr="I:\0 Ц    Э    О\фото 2018-19 уч год\2019г. осень и зима\20191205_180015.jpg"/>
          <p:cNvPicPr>
            <a:picLocks noChangeAspect="1" noChangeArrowheads="1"/>
          </p:cNvPicPr>
          <p:nvPr/>
        </p:nvPicPr>
        <p:blipFill>
          <a:blip r:embed="rId3" cstate="print"/>
          <a:srcRect l="28738" t="4851" r="26375" b="14300"/>
          <a:stretch>
            <a:fillRect/>
          </a:stretch>
        </p:blipFill>
        <p:spPr bwMode="auto">
          <a:xfrm>
            <a:off x="2627784" y="548680"/>
            <a:ext cx="4104456" cy="55446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>
                <a:alpha val="61000"/>
              </a:srgbClr>
            </a:gs>
            <a:gs pos="61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836712"/>
            <a:ext cx="43924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 smtClean="0">
              <a:solidFill>
                <a:srgbClr val="1503FB"/>
              </a:solidFill>
            </a:endParaRPr>
          </a:p>
          <a:p>
            <a:pPr marL="228600" indent="-228600">
              <a:buAutoNum type="arabicPeriod"/>
            </a:pPr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55576" y="0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101B3"/>
                </a:solidFill>
              </a:rPr>
              <a:t>Фотоматериалы. Номинация «Открытка  о  природе» (из  макулатуры)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580112" y="836712"/>
            <a:ext cx="35638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endParaRPr lang="ru-RU" sz="1200" dirty="0" smtClean="0"/>
          </a:p>
          <a:p>
            <a:pPr marL="228600" indent="-228600"/>
            <a:endParaRPr lang="ru-RU" sz="1200" dirty="0" smtClean="0"/>
          </a:p>
          <a:p>
            <a:pPr marL="228600" indent="-228600"/>
            <a:endParaRPr lang="ru-RU" sz="1200" dirty="0" smtClean="0"/>
          </a:p>
          <a:p>
            <a:pPr marL="228600" indent="-228600"/>
            <a:r>
              <a:rPr lang="ru-RU" sz="1200" dirty="0" smtClean="0"/>
              <a:t>                                        </a:t>
            </a:r>
          </a:p>
          <a:p>
            <a:pPr marL="228600" indent="-228600"/>
            <a:r>
              <a:rPr lang="ru-RU" sz="1200" dirty="0" smtClean="0"/>
              <a:t>  </a:t>
            </a:r>
          </a:p>
          <a:p>
            <a:pPr marL="228600" indent="-228600"/>
            <a:endParaRPr lang="ru-RU" sz="1200" dirty="0" smtClean="0"/>
          </a:p>
          <a:p>
            <a:pPr marL="228600" indent="-228600">
              <a:buAutoNum type="arabicPeriod" startAt="11"/>
            </a:pPr>
            <a:endParaRPr lang="ru-RU" sz="1200" dirty="0" smtClean="0"/>
          </a:p>
          <a:p>
            <a:pPr marL="228600" indent="-228600">
              <a:buAutoNum type="arabicPeriod" startAt="11"/>
            </a:pPr>
            <a:endParaRPr lang="ru-RU" sz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427984" y="764704"/>
            <a:ext cx="49685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r>
              <a:rPr lang="ru-RU" sz="1200" b="1" dirty="0" smtClean="0">
                <a:solidFill>
                  <a:srgbClr val="FF0000"/>
                </a:solidFill>
              </a:rPr>
              <a:t>    </a:t>
            </a:r>
            <a:endParaRPr lang="ru-RU" sz="1200" dirty="0" smtClean="0">
              <a:solidFill>
                <a:srgbClr val="0000FF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72000" y="90872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indent="-228600">
              <a:buAutoNum type="arabicPeriod"/>
            </a:pPr>
            <a:endParaRPr lang="ru-RU" dirty="0" smtClean="0">
              <a:solidFill>
                <a:srgbClr val="1503FB"/>
              </a:solidFill>
            </a:endParaRPr>
          </a:p>
          <a:p>
            <a:pPr marL="228600" indent="-228600"/>
            <a:r>
              <a:rPr lang="ru-RU" b="1" dirty="0" smtClean="0">
                <a:solidFill>
                  <a:srgbClr val="FF0000"/>
                </a:solidFill>
              </a:rPr>
              <a:t>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23528" y="6021288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AutoNum type="arabicPeriod"/>
            </a:pPr>
            <a:endParaRPr lang="ru-RU" sz="1200" b="1" dirty="0" smtClean="0">
              <a:solidFill>
                <a:srgbClr val="C00000"/>
              </a:solidFill>
            </a:endParaRPr>
          </a:p>
          <a:p>
            <a:pPr marL="228600" indent="-228600"/>
            <a:r>
              <a:rPr lang="ru-RU" sz="1200" dirty="0" smtClean="0">
                <a:solidFill>
                  <a:srgbClr val="1503FB"/>
                </a:solidFill>
              </a:rPr>
              <a:t> </a:t>
            </a:r>
            <a:endParaRPr lang="ru-RU" sz="1200" dirty="0" smtClean="0">
              <a:solidFill>
                <a:srgbClr val="0000FF"/>
              </a:solidFill>
            </a:endParaRPr>
          </a:p>
          <a:p>
            <a:endParaRPr lang="ru-RU" b="1" dirty="0" smtClean="0">
              <a:solidFill>
                <a:srgbClr val="C00000"/>
              </a:solidFill>
            </a:endParaRPr>
          </a:p>
          <a:p>
            <a:r>
              <a:rPr lang="ru-RU" b="1" dirty="0" smtClean="0">
                <a:solidFill>
                  <a:srgbClr val="FF0000"/>
                </a:solidFill>
              </a:rPr>
              <a:t>                                                        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6211669"/>
            <a:ext cx="96125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r>
              <a:rPr lang="ru-RU" dirty="0" smtClean="0">
                <a:solidFill>
                  <a:srgbClr val="0000FF"/>
                </a:solidFill>
              </a:rPr>
              <a:t> </a:t>
            </a:r>
            <a:r>
              <a:rPr lang="ru-RU" dirty="0" smtClean="0">
                <a:solidFill>
                  <a:srgbClr val="1503FB"/>
                </a:solidFill>
              </a:rPr>
              <a:t> «Джунгли». </a:t>
            </a:r>
            <a:r>
              <a:rPr lang="ru-RU" b="1" dirty="0" err="1" smtClean="0">
                <a:solidFill>
                  <a:srgbClr val="1503FB"/>
                </a:solidFill>
              </a:rPr>
              <a:t>Шуматова</a:t>
            </a:r>
            <a:r>
              <a:rPr lang="ru-RU" b="1" dirty="0" smtClean="0">
                <a:solidFill>
                  <a:srgbClr val="1503FB"/>
                </a:solidFill>
              </a:rPr>
              <a:t>  Виктория,  Панов Михаил</a:t>
            </a:r>
            <a:r>
              <a:rPr lang="ru-RU" dirty="0" smtClean="0">
                <a:solidFill>
                  <a:srgbClr val="1503FB"/>
                </a:solidFill>
              </a:rPr>
              <a:t>, подготовительная  к школе  группа №2 и </a:t>
            </a:r>
            <a:r>
              <a:rPr lang="ru-RU" dirty="0" err="1" smtClean="0">
                <a:solidFill>
                  <a:srgbClr val="1503FB"/>
                </a:solidFill>
              </a:rPr>
              <a:t>Немельгина</a:t>
            </a:r>
            <a:r>
              <a:rPr lang="ru-RU" dirty="0" smtClean="0">
                <a:solidFill>
                  <a:srgbClr val="1503FB"/>
                </a:solidFill>
              </a:rPr>
              <a:t> Г.В.</a:t>
            </a:r>
          </a:p>
        </p:txBody>
      </p:sp>
      <p:pic>
        <p:nvPicPr>
          <p:cNvPr id="26626" name="Picture 2" descr="I:\0 Ц    Э    О\фото 2018-19 уч год\2019г. осень и зима\20191205_114312.jpg"/>
          <p:cNvPicPr>
            <a:picLocks noChangeAspect="1" noChangeArrowheads="1"/>
          </p:cNvPicPr>
          <p:nvPr/>
        </p:nvPicPr>
        <p:blipFill>
          <a:blip r:embed="rId3" cstate="print"/>
          <a:srcRect l="14175" t="14300" r="3139"/>
          <a:stretch>
            <a:fillRect/>
          </a:stretch>
        </p:blipFill>
        <p:spPr bwMode="auto">
          <a:xfrm>
            <a:off x="755576" y="620688"/>
            <a:ext cx="7128792" cy="55414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>
                <a:alpha val="56000"/>
              </a:srgbClr>
            </a:gs>
            <a:gs pos="61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836712"/>
            <a:ext cx="43924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 smtClean="0">
              <a:solidFill>
                <a:srgbClr val="1503FB"/>
              </a:solidFill>
            </a:endParaRPr>
          </a:p>
          <a:p>
            <a:pPr marL="228600" indent="-228600">
              <a:buAutoNum type="arabicPeriod"/>
            </a:pPr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55576" y="0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FF"/>
                </a:solidFill>
              </a:rPr>
              <a:t>Фотоматериалы. Номинация «Открытка о природе» (из  макулатуры)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580112" y="836712"/>
            <a:ext cx="35638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endParaRPr lang="ru-RU" sz="1200" dirty="0" smtClean="0"/>
          </a:p>
          <a:p>
            <a:pPr marL="228600" indent="-228600"/>
            <a:endParaRPr lang="ru-RU" sz="1200" dirty="0" smtClean="0"/>
          </a:p>
          <a:p>
            <a:pPr marL="228600" indent="-228600"/>
            <a:endParaRPr lang="ru-RU" sz="1200" dirty="0" smtClean="0"/>
          </a:p>
          <a:p>
            <a:pPr marL="228600" indent="-228600"/>
            <a:r>
              <a:rPr lang="ru-RU" sz="1200" dirty="0" smtClean="0"/>
              <a:t>                                        </a:t>
            </a:r>
          </a:p>
          <a:p>
            <a:pPr marL="228600" indent="-228600"/>
            <a:r>
              <a:rPr lang="ru-RU" sz="1200" dirty="0" smtClean="0"/>
              <a:t>  </a:t>
            </a:r>
          </a:p>
          <a:p>
            <a:pPr marL="228600" indent="-228600"/>
            <a:endParaRPr lang="ru-RU" sz="1200" dirty="0" smtClean="0"/>
          </a:p>
          <a:p>
            <a:pPr marL="228600" indent="-228600">
              <a:buAutoNum type="arabicPeriod" startAt="11"/>
            </a:pPr>
            <a:endParaRPr lang="ru-RU" sz="1200" dirty="0" smtClean="0"/>
          </a:p>
          <a:p>
            <a:pPr marL="228600" indent="-228600">
              <a:buAutoNum type="arabicPeriod" startAt="11"/>
            </a:pPr>
            <a:endParaRPr lang="ru-RU" sz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427984" y="764704"/>
            <a:ext cx="49685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r>
              <a:rPr lang="ru-RU" sz="1200" b="1" dirty="0" smtClean="0">
                <a:solidFill>
                  <a:srgbClr val="FF0000"/>
                </a:solidFill>
              </a:rPr>
              <a:t>    </a:t>
            </a:r>
            <a:endParaRPr lang="ru-RU" sz="1200" dirty="0" smtClean="0">
              <a:solidFill>
                <a:srgbClr val="0000FF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72000" y="90872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indent="-228600">
              <a:buAutoNum type="arabicPeriod"/>
            </a:pPr>
            <a:endParaRPr lang="ru-RU" dirty="0" smtClean="0">
              <a:solidFill>
                <a:srgbClr val="1503FB"/>
              </a:solidFill>
            </a:endParaRPr>
          </a:p>
          <a:p>
            <a:pPr marL="228600" indent="-228600"/>
            <a:r>
              <a:rPr lang="ru-RU" b="1" dirty="0" smtClean="0">
                <a:solidFill>
                  <a:srgbClr val="FF0000"/>
                </a:solidFill>
              </a:rPr>
              <a:t>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23528" y="6021288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AutoNum type="arabicPeriod"/>
            </a:pPr>
            <a:endParaRPr lang="ru-RU" sz="1200" b="1" dirty="0" smtClean="0">
              <a:solidFill>
                <a:srgbClr val="C00000"/>
              </a:solidFill>
            </a:endParaRPr>
          </a:p>
          <a:p>
            <a:pPr marL="228600" indent="-228600"/>
            <a:r>
              <a:rPr lang="ru-RU" sz="1200" dirty="0" smtClean="0">
                <a:solidFill>
                  <a:srgbClr val="1503FB"/>
                </a:solidFill>
              </a:rPr>
              <a:t> </a:t>
            </a:r>
            <a:endParaRPr lang="ru-RU" sz="1200" dirty="0" smtClean="0">
              <a:solidFill>
                <a:srgbClr val="0000FF"/>
              </a:solidFill>
            </a:endParaRPr>
          </a:p>
          <a:p>
            <a:endParaRPr lang="ru-RU" b="1" dirty="0" smtClean="0">
              <a:solidFill>
                <a:srgbClr val="C00000"/>
              </a:solidFill>
            </a:endParaRPr>
          </a:p>
          <a:p>
            <a:r>
              <a:rPr lang="ru-RU" b="1" dirty="0" smtClean="0">
                <a:solidFill>
                  <a:srgbClr val="FF0000"/>
                </a:solidFill>
              </a:rPr>
              <a:t>                                                        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6211669"/>
            <a:ext cx="96125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r>
              <a:rPr lang="ru-RU" dirty="0" smtClean="0">
                <a:solidFill>
                  <a:srgbClr val="0000FF"/>
                </a:solidFill>
              </a:rPr>
              <a:t> «Зимний день». </a:t>
            </a:r>
            <a:r>
              <a:rPr lang="ru-RU" b="1" dirty="0" err="1" smtClean="0">
                <a:solidFill>
                  <a:srgbClr val="0000FF"/>
                </a:solidFill>
              </a:rPr>
              <a:t>Кальсина</a:t>
            </a:r>
            <a:r>
              <a:rPr lang="ru-RU" b="1" dirty="0" smtClean="0">
                <a:solidFill>
                  <a:srgbClr val="0000FF"/>
                </a:solidFill>
              </a:rPr>
              <a:t> Соня,  Плеханов Святослав, </a:t>
            </a:r>
            <a:r>
              <a:rPr lang="ru-RU" dirty="0" err="1" smtClean="0">
                <a:solidFill>
                  <a:srgbClr val="0000FF"/>
                </a:solidFill>
              </a:rPr>
              <a:t>подготов</a:t>
            </a:r>
            <a:r>
              <a:rPr lang="ru-RU" dirty="0" smtClean="0">
                <a:solidFill>
                  <a:srgbClr val="0000FF"/>
                </a:solidFill>
              </a:rPr>
              <a:t>.  к школе группа №11  и </a:t>
            </a:r>
            <a:r>
              <a:rPr lang="ru-RU" dirty="0" err="1" smtClean="0">
                <a:solidFill>
                  <a:srgbClr val="1503FB"/>
                </a:solidFill>
              </a:rPr>
              <a:t>Немельгина</a:t>
            </a:r>
            <a:r>
              <a:rPr lang="ru-RU" dirty="0" smtClean="0">
                <a:solidFill>
                  <a:srgbClr val="1503FB"/>
                </a:solidFill>
              </a:rPr>
              <a:t> Г.В.</a:t>
            </a:r>
          </a:p>
        </p:txBody>
      </p:sp>
      <p:pic>
        <p:nvPicPr>
          <p:cNvPr id="27650" name="Picture 2" descr="I:\0 Ц    Э    О\фото 2018-19 уч год\2019г. осень и зима\20191205_114420.jpg"/>
          <p:cNvPicPr>
            <a:picLocks noChangeAspect="1" noChangeArrowheads="1"/>
          </p:cNvPicPr>
          <p:nvPr/>
        </p:nvPicPr>
        <p:blipFill>
          <a:blip r:embed="rId3" cstate="print"/>
          <a:srcRect l="5113" t="5901" r="1963"/>
          <a:stretch>
            <a:fillRect/>
          </a:stretch>
        </p:blipFill>
        <p:spPr bwMode="auto">
          <a:xfrm>
            <a:off x="755575" y="548680"/>
            <a:ext cx="7395267" cy="56166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>
                <a:alpha val="24000"/>
              </a:srgbClr>
            </a:gs>
            <a:gs pos="61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64670" y="-243408"/>
            <a:ext cx="8555801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  <a:defRPr/>
            </a:pPr>
            <a:r>
              <a:rPr lang="ru-RU" sz="1400" dirty="0" smtClean="0">
                <a:cs typeface="Arial" pitchFamily="34" charset="0"/>
              </a:rPr>
              <a:t>       </a:t>
            </a:r>
            <a:r>
              <a:rPr lang="ru-RU" sz="1600" dirty="0" smtClean="0">
                <a:solidFill>
                  <a:srgbClr val="0101B3"/>
                </a:solidFill>
                <a:cs typeface="Arial" pitchFamily="34" charset="0"/>
              </a:rPr>
              <a:t>          </a:t>
            </a:r>
            <a:endParaRPr lang="ru-RU" sz="1600" dirty="0">
              <a:solidFill>
                <a:srgbClr val="0101B3"/>
              </a:solidFill>
              <a:cs typeface="Arial" pitchFamily="34" charset="0"/>
            </a:endParaRPr>
          </a:p>
          <a:p>
            <a:pPr>
              <a:defRPr/>
            </a:pPr>
            <a:r>
              <a:rPr lang="ru-RU" sz="1600" dirty="0" smtClean="0">
                <a:cs typeface="Arial" pitchFamily="34" charset="0"/>
              </a:rPr>
              <a:t> </a:t>
            </a:r>
            <a:r>
              <a:rPr lang="ru-RU" sz="1600" dirty="0" smtClean="0">
                <a:solidFill>
                  <a:srgbClr val="0101B3"/>
                </a:solidFill>
                <a:ea typeface="Times New Roman" pitchFamily="18" charset="0"/>
                <a:cs typeface="Arial" pitchFamily="34" charset="0"/>
              </a:rPr>
              <a:t>Итоги  Конкурса   </a:t>
            </a:r>
            <a:r>
              <a:rPr lang="ru-RU" sz="1600" dirty="0">
                <a:solidFill>
                  <a:srgbClr val="0101B3"/>
                </a:solidFill>
                <a:ea typeface="Times New Roman" pitchFamily="18" charset="0"/>
                <a:cs typeface="Arial" pitchFamily="34" charset="0"/>
              </a:rPr>
              <a:t>были  подведены </a:t>
            </a:r>
            <a:r>
              <a:rPr lang="ru-RU" sz="1600" b="1" dirty="0">
                <a:solidFill>
                  <a:srgbClr val="0101B3"/>
                </a:solidFill>
                <a:ea typeface="Times New Roman" pitchFamily="18" charset="0"/>
                <a:cs typeface="Arial" pitchFamily="34" charset="0"/>
              </a:rPr>
              <a:t>7декабря 2019г. </a:t>
            </a:r>
          </a:p>
          <a:p>
            <a:pPr>
              <a:buNone/>
              <a:defRPr/>
            </a:pPr>
            <a:r>
              <a:rPr lang="ru-RU" sz="1600" dirty="0" smtClean="0">
                <a:solidFill>
                  <a:srgbClr val="0101B3"/>
                </a:solidFill>
                <a:cs typeface="Arial" pitchFamily="34" charset="0"/>
              </a:rPr>
              <a:t>По  </a:t>
            </a:r>
            <a:r>
              <a:rPr lang="ru-RU" sz="1600" dirty="0">
                <a:solidFill>
                  <a:srgbClr val="0101B3"/>
                </a:solidFill>
                <a:cs typeface="Arial" pitchFamily="34" charset="0"/>
              </a:rPr>
              <a:t>первому  направлению,  на  Конкурс –выставку ,   </a:t>
            </a:r>
            <a:r>
              <a:rPr lang="ru-RU" sz="1600" dirty="0" smtClean="0">
                <a:solidFill>
                  <a:srgbClr val="0101B3"/>
                </a:solidFill>
                <a:cs typeface="Arial" pitchFamily="34" charset="0"/>
              </a:rPr>
              <a:t>представлены  </a:t>
            </a:r>
            <a:r>
              <a:rPr lang="ru-RU" sz="1600" b="1" dirty="0" smtClean="0">
                <a:solidFill>
                  <a:srgbClr val="0101B3"/>
                </a:solidFill>
                <a:cs typeface="Arial" pitchFamily="34" charset="0"/>
              </a:rPr>
              <a:t>52</a:t>
            </a:r>
            <a:r>
              <a:rPr lang="ru-RU" sz="1600" dirty="0" smtClean="0">
                <a:solidFill>
                  <a:srgbClr val="0101B3"/>
                </a:solidFill>
                <a:cs typeface="Arial" pitchFamily="34" charset="0"/>
              </a:rPr>
              <a:t> выставочные  работы  </a:t>
            </a:r>
            <a:r>
              <a:rPr lang="ru-RU" sz="1600" dirty="0">
                <a:solidFill>
                  <a:srgbClr val="0101B3"/>
                </a:solidFill>
                <a:cs typeface="Arial" pitchFamily="34" charset="0"/>
              </a:rPr>
              <a:t>«Спортивного оборудования  </a:t>
            </a:r>
            <a:r>
              <a:rPr lang="ru-RU" sz="1600" dirty="0" smtClean="0">
                <a:solidFill>
                  <a:srgbClr val="0101B3"/>
                </a:solidFill>
                <a:cs typeface="Arial" pitchFamily="34" charset="0"/>
              </a:rPr>
              <a:t>из </a:t>
            </a:r>
            <a:r>
              <a:rPr lang="ru-RU" sz="1600" dirty="0">
                <a:solidFill>
                  <a:srgbClr val="0101B3"/>
                </a:solidFill>
                <a:cs typeface="Arial" pitchFamily="34" charset="0"/>
              </a:rPr>
              <a:t>бросового  материала» </a:t>
            </a:r>
            <a:r>
              <a:rPr lang="ru-RU" sz="1600" b="1" dirty="0">
                <a:solidFill>
                  <a:srgbClr val="0101B3"/>
                </a:solidFill>
                <a:cs typeface="Arial" pitchFamily="34" charset="0"/>
              </a:rPr>
              <a:t>в  четырех  номинациях: «Дорожки  здоровья,  массажные  коврики»; «Оборудование для  подвижных  игр»;  «Оборудование для дыхательной  гимнастики»; «Нестандартное  оборудование». </a:t>
            </a:r>
          </a:p>
          <a:p>
            <a:pPr>
              <a:buNone/>
              <a:defRPr/>
            </a:pPr>
            <a:r>
              <a:rPr lang="ru-RU" sz="1600" dirty="0">
                <a:solidFill>
                  <a:srgbClr val="0101B3"/>
                </a:solidFill>
                <a:cs typeface="Arial" pitchFamily="34" charset="0"/>
              </a:rPr>
              <a:t>          Участниками </a:t>
            </a:r>
            <a:r>
              <a:rPr lang="ru-RU" sz="1600" dirty="0" smtClean="0">
                <a:solidFill>
                  <a:srgbClr val="0101B3"/>
                </a:solidFill>
                <a:cs typeface="Arial" pitchFamily="34" charset="0"/>
              </a:rPr>
              <a:t> </a:t>
            </a:r>
            <a:r>
              <a:rPr lang="ru-RU" sz="1600" dirty="0">
                <a:solidFill>
                  <a:srgbClr val="0101B3"/>
                </a:solidFill>
                <a:cs typeface="Arial" pitchFamily="34" charset="0"/>
              </a:rPr>
              <a:t>данного  конкурсного  </a:t>
            </a:r>
            <a:r>
              <a:rPr lang="ru-RU" sz="1600" dirty="0" smtClean="0">
                <a:solidFill>
                  <a:srgbClr val="0101B3"/>
                </a:solidFill>
                <a:cs typeface="Arial" pitchFamily="34" charset="0"/>
              </a:rPr>
              <a:t>направления </a:t>
            </a:r>
            <a:r>
              <a:rPr lang="ru-RU" sz="1600" dirty="0">
                <a:solidFill>
                  <a:srgbClr val="0101B3"/>
                </a:solidFill>
                <a:cs typeface="Arial" pitchFamily="34" charset="0"/>
              </a:rPr>
              <a:t>стали </a:t>
            </a:r>
            <a:r>
              <a:rPr lang="ru-RU" sz="1600" dirty="0" smtClean="0">
                <a:solidFill>
                  <a:srgbClr val="0101B3"/>
                </a:solidFill>
                <a:cs typeface="Arial" pitchFamily="34" charset="0"/>
              </a:rPr>
              <a:t>42 семьи младшего, среднего</a:t>
            </a:r>
            <a:r>
              <a:rPr lang="ru-RU" sz="1600" dirty="0">
                <a:solidFill>
                  <a:srgbClr val="0101B3"/>
                </a:solidFill>
                <a:cs typeface="Arial" pitchFamily="34" charset="0"/>
              </a:rPr>
              <a:t>,  старшего дошкольного возраста, </a:t>
            </a:r>
            <a:r>
              <a:rPr lang="ru-RU" sz="1600" dirty="0" smtClean="0">
                <a:solidFill>
                  <a:srgbClr val="0101B3"/>
                </a:solidFill>
                <a:cs typeface="Arial" pitchFamily="34" charset="0"/>
              </a:rPr>
              <a:t>3 педагога, 12 детей</a:t>
            </a:r>
            <a:r>
              <a:rPr lang="ru-RU" sz="1600" dirty="0">
                <a:solidFill>
                  <a:srgbClr val="0101B3"/>
                </a:solidFill>
                <a:cs typeface="Arial" pitchFamily="34" charset="0"/>
              </a:rPr>
              <a:t>.</a:t>
            </a:r>
            <a:r>
              <a:rPr lang="ru-RU" sz="1600" dirty="0">
                <a:solidFill>
                  <a:srgbClr val="0101B3"/>
                </a:solidFill>
                <a:cs typeface="Times New Roman" pitchFamily="18" charset="0"/>
              </a:rPr>
              <a:t> </a:t>
            </a:r>
            <a:endParaRPr lang="ru-RU" sz="1600" dirty="0">
              <a:solidFill>
                <a:srgbClr val="0101B3"/>
              </a:solidFill>
              <a:cs typeface="Arial" pitchFamily="34" charset="0"/>
            </a:endParaRPr>
          </a:p>
          <a:p>
            <a:pPr>
              <a:buNone/>
            </a:pPr>
            <a:r>
              <a:rPr lang="ru-RU" sz="1600" dirty="0" smtClean="0">
                <a:solidFill>
                  <a:srgbClr val="0101B3"/>
                </a:solidFill>
                <a:cs typeface="Times New Roman" pitchFamily="18" charset="0"/>
              </a:rPr>
              <a:t>          В  работах  были использованы материалы: ДВП, ДСП, ткань, пенистые коврики для ванной, губка  поролоновая, пластиковые  крышки от бутылок, бусины, пуговицы, пластиковые  кольца, стаканчики, трубки для коктейля, атласные  ленты,  контейнеры от «киндер-сюрпризов», металлическая  сетка, шланги, теннисные шарики, деревянные  палочки, гофрированный картон  от коробок,  картонные  контейнеры для  яиц, скорлупа фисташек, крепежные  кольца, цветная бумага, цветные  карандаши, контейнеры от фломастеров и т. д. </a:t>
            </a:r>
          </a:p>
          <a:p>
            <a:pPr>
              <a:buNone/>
            </a:pPr>
            <a:r>
              <a:rPr lang="ru-RU" sz="1600" dirty="0" smtClean="0">
                <a:solidFill>
                  <a:srgbClr val="0101B3"/>
                </a:solidFill>
                <a:cs typeface="Times New Roman" pitchFamily="18" charset="0"/>
              </a:rPr>
              <a:t>         </a:t>
            </a:r>
            <a:r>
              <a:rPr lang="ru-RU" sz="1600" dirty="0" smtClean="0">
                <a:solidFill>
                  <a:srgbClr val="0101B3"/>
                </a:solidFill>
                <a:cs typeface="Arial" pitchFamily="34" charset="0"/>
              </a:rPr>
              <a:t> По второму направлению Конкурса «Книжки – самоделки из  макулатуры»  представлены     34 работы  </a:t>
            </a:r>
            <a:r>
              <a:rPr lang="ru-RU" sz="1600" b="1" dirty="0" smtClean="0">
                <a:solidFill>
                  <a:srgbClr val="0101B3"/>
                </a:solidFill>
                <a:cs typeface="Arial" pitchFamily="34" charset="0"/>
              </a:rPr>
              <a:t>в шести номинациях</a:t>
            </a:r>
            <a:r>
              <a:rPr lang="ru-RU" sz="1600" dirty="0" smtClean="0">
                <a:solidFill>
                  <a:srgbClr val="0101B3"/>
                </a:solidFill>
                <a:cs typeface="Arial" pitchFamily="34" charset="0"/>
              </a:rPr>
              <a:t>: </a:t>
            </a:r>
            <a:r>
              <a:rPr lang="ru-RU" sz="1600" b="1" dirty="0" smtClean="0">
                <a:solidFill>
                  <a:srgbClr val="0101B3"/>
                </a:solidFill>
                <a:cs typeface="Arial" pitchFamily="34" charset="0"/>
              </a:rPr>
              <a:t>«</a:t>
            </a:r>
            <a:r>
              <a:rPr lang="ru-RU" sz="1600" b="1" dirty="0" smtClean="0">
                <a:solidFill>
                  <a:srgbClr val="0101B3"/>
                </a:solidFill>
              </a:rPr>
              <a:t>Книжка-самоделка  о природе  в стихах</a:t>
            </a:r>
            <a:r>
              <a:rPr lang="ru-RU" sz="1600" b="1" dirty="0">
                <a:solidFill>
                  <a:srgbClr val="0101B3"/>
                </a:solidFill>
              </a:rPr>
              <a:t>». «Книжка-самоделка  о природе  в  </a:t>
            </a:r>
            <a:r>
              <a:rPr lang="ru-RU" sz="1600" b="1" dirty="0" smtClean="0">
                <a:solidFill>
                  <a:srgbClr val="0101B3"/>
                </a:solidFill>
              </a:rPr>
              <a:t>прозе». «Книжка-самоделка  о природе  в загадках». «Книжка-самоделка  о  временах года». «Книжка-самоделка «В  гостях  у сказки». «Открытка  о природе». </a:t>
            </a:r>
            <a:r>
              <a:rPr lang="ru-RU" sz="1600" dirty="0" smtClean="0">
                <a:solidFill>
                  <a:srgbClr val="0101B3"/>
                </a:solidFill>
              </a:rPr>
              <a:t>Была включена  дополнительная  номинация:</a:t>
            </a:r>
            <a:r>
              <a:rPr lang="ru-RU" sz="1600" b="1" dirty="0" smtClean="0">
                <a:solidFill>
                  <a:srgbClr val="0101B3"/>
                </a:solidFill>
              </a:rPr>
              <a:t>«Книжка – самоделка «Детское   сочинение».</a:t>
            </a:r>
          </a:p>
          <a:p>
            <a:r>
              <a:rPr lang="ru-RU" sz="1600" dirty="0" smtClean="0">
                <a:solidFill>
                  <a:srgbClr val="0101B3"/>
                </a:solidFill>
              </a:rPr>
              <a:t>Участниками  данного конкурсного направления  стали  родители, дети подготовительных  к школе  групп, воспитатель, педагог дополнительного  образования.</a:t>
            </a:r>
          </a:p>
          <a:p>
            <a:r>
              <a:rPr lang="ru-RU" sz="1600" dirty="0" smtClean="0">
                <a:solidFill>
                  <a:srgbClr val="0101B3"/>
                </a:solidFill>
              </a:rPr>
              <a:t>Конкурсное задание оказалось  трудоемким, сложным   для  родителей, так  как  нужно было  сделать  бумагу, на  просыхание  которой  требовалось время, а  затем  сделать  творческий  продукт: книжку  или открытку.  Большинство  родителей остались  удовлетворены участием   в совместной  деятельности при производстве  бумаги  в «Творческой  мастерской»    подготовительных   к школе  групп №2 и №11. </a:t>
            </a:r>
            <a:endParaRPr lang="ru-RU" sz="1400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>
                <a:alpha val="23000"/>
              </a:srgbClr>
            </a:gs>
            <a:gs pos="61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836712"/>
            <a:ext cx="43924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 smtClean="0">
              <a:solidFill>
                <a:srgbClr val="1503FB"/>
              </a:solidFill>
            </a:endParaRPr>
          </a:p>
          <a:p>
            <a:pPr marL="228600" indent="-228600">
              <a:buAutoNum type="arabicPeriod"/>
            </a:pPr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55576" y="0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FF"/>
                </a:solidFill>
              </a:rPr>
              <a:t>Фотоматериалы. Номинация «Открытка о природе» (из  макулатуры)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580112" y="836712"/>
            <a:ext cx="35638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endParaRPr lang="ru-RU" sz="1200" dirty="0" smtClean="0"/>
          </a:p>
          <a:p>
            <a:pPr marL="228600" indent="-228600"/>
            <a:endParaRPr lang="ru-RU" sz="1200" dirty="0" smtClean="0"/>
          </a:p>
          <a:p>
            <a:pPr marL="228600" indent="-228600"/>
            <a:endParaRPr lang="ru-RU" sz="1200" dirty="0" smtClean="0"/>
          </a:p>
          <a:p>
            <a:pPr marL="228600" indent="-228600"/>
            <a:r>
              <a:rPr lang="ru-RU" sz="1200" dirty="0" smtClean="0"/>
              <a:t>                                        </a:t>
            </a:r>
          </a:p>
          <a:p>
            <a:pPr marL="228600" indent="-228600"/>
            <a:r>
              <a:rPr lang="ru-RU" sz="1200" dirty="0" smtClean="0"/>
              <a:t>  </a:t>
            </a:r>
          </a:p>
          <a:p>
            <a:pPr marL="228600" indent="-228600"/>
            <a:endParaRPr lang="ru-RU" sz="1200" dirty="0" smtClean="0"/>
          </a:p>
          <a:p>
            <a:pPr marL="228600" indent="-228600">
              <a:buAutoNum type="arabicPeriod" startAt="11"/>
            </a:pPr>
            <a:endParaRPr lang="ru-RU" sz="1200" dirty="0" smtClean="0"/>
          </a:p>
          <a:p>
            <a:pPr marL="228600" indent="-228600">
              <a:buAutoNum type="arabicPeriod" startAt="11"/>
            </a:pPr>
            <a:endParaRPr lang="ru-RU" sz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427984" y="764704"/>
            <a:ext cx="49685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r>
              <a:rPr lang="ru-RU" sz="1200" b="1" dirty="0" smtClean="0">
                <a:solidFill>
                  <a:srgbClr val="FF0000"/>
                </a:solidFill>
              </a:rPr>
              <a:t>    </a:t>
            </a:r>
            <a:endParaRPr lang="ru-RU" sz="1200" dirty="0" smtClean="0">
              <a:solidFill>
                <a:srgbClr val="0000FF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72000" y="90872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indent="-228600">
              <a:buAutoNum type="arabicPeriod"/>
            </a:pPr>
            <a:endParaRPr lang="ru-RU" dirty="0" smtClean="0">
              <a:solidFill>
                <a:srgbClr val="1503FB"/>
              </a:solidFill>
            </a:endParaRPr>
          </a:p>
          <a:p>
            <a:pPr marL="228600" indent="-228600"/>
            <a:r>
              <a:rPr lang="ru-RU" b="1" dirty="0" smtClean="0">
                <a:solidFill>
                  <a:srgbClr val="FF0000"/>
                </a:solidFill>
              </a:rPr>
              <a:t>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23528" y="6021288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AutoNum type="arabicPeriod"/>
            </a:pPr>
            <a:endParaRPr lang="ru-RU" sz="1200" b="1" dirty="0" smtClean="0">
              <a:solidFill>
                <a:srgbClr val="C00000"/>
              </a:solidFill>
            </a:endParaRPr>
          </a:p>
          <a:p>
            <a:pPr marL="228600" indent="-228600"/>
            <a:r>
              <a:rPr lang="ru-RU" sz="1200" dirty="0" smtClean="0">
                <a:solidFill>
                  <a:srgbClr val="1503FB"/>
                </a:solidFill>
              </a:rPr>
              <a:t> </a:t>
            </a:r>
            <a:endParaRPr lang="ru-RU" sz="1200" dirty="0" smtClean="0">
              <a:solidFill>
                <a:srgbClr val="0000FF"/>
              </a:solidFill>
            </a:endParaRPr>
          </a:p>
          <a:p>
            <a:endParaRPr lang="ru-RU" b="1" dirty="0" smtClean="0">
              <a:solidFill>
                <a:srgbClr val="C00000"/>
              </a:solidFill>
            </a:endParaRPr>
          </a:p>
          <a:p>
            <a:r>
              <a:rPr lang="ru-RU" b="1" dirty="0" smtClean="0">
                <a:solidFill>
                  <a:srgbClr val="FF0000"/>
                </a:solidFill>
              </a:rPr>
              <a:t>                                                        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6211669"/>
            <a:ext cx="96125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r>
              <a:rPr lang="ru-RU" dirty="0" smtClean="0">
                <a:solidFill>
                  <a:srgbClr val="0000FF"/>
                </a:solidFill>
              </a:rPr>
              <a:t>  «Осторожно! Акула!»   </a:t>
            </a:r>
            <a:r>
              <a:rPr lang="ru-RU" b="1" dirty="0" smtClean="0">
                <a:solidFill>
                  <a:srgbClr val="0000FF"/>
                </a:solidFill>
              </a:rPr>
              <a:t>Плеханов Святосла</a:t>
            </a:r>
            <a:r>
              <a:rPr lang="ru-RU" dirty="0" smtClean="0">
                <a:solidFill>
                  <a:srgbClr val="0000FF"/>
                </a:solidFill>
              </a:rPr>
              <a:t>в, подготовительная  к школе группа №11  и </a:t>
            </a:r>
            <a:r>
              <a:rPr lang="ru-RU" dirty="0" err="1" smtClean="0">
                <a:solidFill>
                  <a:srgbClr val="1503FB"/>
                </a:solidFill>
              </a:rPr>
              <a:t>Немельгина</a:t>
            </a:r>
            <a:r>
              <a:rPr lang="ru-RU" dirty="0" smtClean="0">
                <a:solidFill>
                  <a:srgbClr val="1503FB"/>
                </a:solidFill>
              </a:rPr>
              <a:t> Г.В.</a:t>
            </a:r>
          </a:p>
        </p:txBody>
      </p:sp>
      <p:pic>
        <p:nvPicPr>
          <p:cNvPr id="28675" name="Picture 3" descr="I:\0 Ц    Э    О\фото 2018-19 уч год\2019г. осень и зима\20191205_115149.jpg"/>
          <p:cNvPicPr>
            <a:picLocks noChangeAspect="1" noChangeArrowheads="1"/>
          </p:cNvPicPr>
          <p:nvPr/>
        </p:nvPicPr>
        <p:blipFill>
          <a:blip r:embed="rId3" cstate="print"/>
          <a:srcRect l="24013" t="3481" r="14563" b="4851"/>
          <a:stretch>
            <a:fillRect/>
          </a:stretch>
        </p:blipFill>
        <p:spPr bwMode="auto">
          <a:xfrm>
            <a:off x="1979712" y="476672"/>
            <a:ext cx="5082373" cy="5688632"/>
          </a:xfrm>
          <a:prstGeom prst="round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836712"/>
            <a:ext cx="43924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 smtClean="0">
              <a:solidFill>
                <a:srgbClr val="1503FB"/>
              </a:solidFill>
            </a:endParaRPr>
          </a:p>
          <a:p>
            <a:pPr marL="228600" indent="-228600">
              <a:buAutoNum type="arabicPeriod"/>
            </a:pPr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55576" y="0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FF"/>
                </a:solidFill>
              </a:rPr>
              <a:t>Фотоматериалы. Номинация «Открытка о природе» (из  макулатуры)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580112" y="836712"/>
            <a:ext cx="35638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endParaRPr lang="ru-RU" sz="1200" dirty="0" smtClean="0"/>
          </a:p>
          <a:p>
            <a:pPr marL="228600" indent="-228600"/>
            <a:endParaRPr lang="ru-RU" sz="1200" dirty="0" smtClean="0"/>
          </a:p>
          <a:p>
            <a:pPr marL="228600" indent="-228600"/>
            <a:endParaRPr lang="ru-RU" sz="1200" dirty="0" smtClean="0"/>
          </a:p>
          <a:p>
            <a:pPr marL="228600" indent="-228600"/>
            <a:r>
              <a:rPr lang="ru-RU" sz="1200" dirty="0" smtClean="0"/>
              <a:t>                                        </a:t>
            </a:r>
          </a:p>
          <a:p>
            <a:pPr marL="228600" indent="-228600"/>
            <a:r>
              <a:rPr lang="ru-RU" sz="1200" dirty="0" smtClean="0"/>
              <a:t>  </a:t>
            </a:r>
          </a:p>
          <a:p>
            <a:pPr marL="228600" indent="-228600"/>
            <a:endParaRPr lang="ru-RU" sz="1200" dirty="0" smtClean="0"/>
          </a:p>
          <a:p>
            <a:pPr marL="228600" indent="-228600">
              <a:buAutoNum type="arabicPeriod" startAt="11"/>
            </a:pPr>
            <a:endParaRPr lang="ru-RU" sz="1200" dirty="0" smtClean="0"/>
          </a:p>
          <a:p>
            <a:pPr marL="228600" indent="-228600">
              <a:buAutoNum type="arabicPeriod" startAt="11"/>
            </a:pPr>
            <a:endParaRPr lang="ru-RU" sz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427984" y="764704"/>
            <a:ext cx="49685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r>
              <a:rPr lang="ru-RU" sz="1200" b="1" dirty="0" smtClean="0">
                <a:solidFill>
                  <a:srgbClr val="FF0000"/>
                </a:solidFill>
              </a:rPr>
              <a:t>    </a:t>
            </a:r>
            <a:endParaRPr lang="ru-RU" sz="1200" dirty="0" smtClean="0">
              <a:solidFill>
                <a:srgbClr val="0000FF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72000" y="90872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indent="-228600">
              <a:buAutoNum type="arabicPeriod"/>
            </a:pPr>
            <a:endParaRPr lang="ru-RU" dirty="0" smtClean="0">
              <a:solidFill>
                <a:srgbClr val="1503FB"/>
              </a:solidFill>
            </a:endParaRPr>
          </a:p>
          <a:p>
            <a:pPr marL="228600" indent="-228600"/>
            <a:r>
              <a:rPr lang="ru-RU" b="1" dirty="0" smtClean="0">
                <a:solidFill>
                  <a:srgbClr val="FF0000"/>
                </a:solidFill>
              </a:rPr>
              <a:t>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23528" y="6021288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AutoNum type="arabicPeriod"/>
            </a:pPr>
            <a:endParaRPr lang="ru-RU" sz="1200" b="1" dirty="0" smtClean="0">
              <a:solidFill>
                <a:srgbClr val="C00000"/>
              </a:solidFill>
            </a:endParaRPr>
          </a:p>
          <a:p>
            <a:pPr marL="228600" indent="-228600"/>
            <a:r>
              <a:rPr lang="ru-RU" sz="1200" dirty="0" smtClean="0">
                <a:solidFill>
                  <a:srgbClr val="1503FB"/>
                </a:solidFill>
              </a:rPr>
              <a:t> </a:t>
            </a:r>
            <a:endParaRPr lang="ru-RU" sz="1200" dirty="0" smtClean="0">
              <a:solidFill>
                <a:srgbClr val="0000FF"/>
              </a:solidFill>
            </a:endParaRPr>
          </a:p>
          <a:p>
            <a:endParaRPr lang="ru-RU" b="1" dirty="0" smtClean="0">
              <a:solidFill>
                <a:srgbClr val="C00000"/>
              </a:solidFill>
            </a:endParaRPr>
          </a:p>
          <a:p>
            <a:r>
              <a:rPr lang="ru-RU" b="1" dirty="0" smtClean="0">
                <a:solidFill>
                  <a:srgbClr val="FF0000"/>
                </a:solidFill>
              </a:rPr>
              <a:t>                                                        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6211669"/>
            <a:ext cx="96125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r>
              <a:rPr lang="ru-RU" dirty="0" smtClean="0">
                <a:solidFill>
                  <a:srgbClr val="0000FF"/>
                </a:solidFill>
              </a:rPr>
              <a:t> «Утка с утятами». </a:t>
            </a:r>
            <a:r>
              <a:rPr lang="ru-RU" b="1" dirty="0" err="1" smtClean="0">
                <a:solidFill>
                  <a:srgbClr val="0000FF"/>
                </a:solidFill>
              </a:rPr>
              <a:t>Лиханова</a:t>
            </a:r>
            <a:r>
              <a:rPr lang="ru-RU" b="1" dirty="0" smtClean="0">
                <a:solidFill>
                  <a:srgbClr val="0000FF"/>
                </a:solidFill>
              </a:rPr>
              <a:t> Ксения</a:t>
            </a:r>
            <a:r>
              <a:rPr lang="ru-RU" dirty="0" smtClean="0">
                <a:solidFill>
                  <a:srgbClr val="0000FF"/>
                </a:solidFill>
              </a:rPr>
              <a:t>,  подготовительная к школе группа №11 и </a:t>
            </a:r>
            <a:r>
              <a:rPr lang="ru-RU" dirty="0" err="1" smtClean="0">
                <a:solidFill>
                  <a:srgbClr val="1503FB"/>
                </a:solidFill>
              </a:rPr>
              <a:t>Немельгина</a:t>
            </a:r>
            <a:r>
              <a:rPr lang="ru-RU" dirty="0" smtClean="0">
                <a:solidFill>
                  <a:srgbClr val="1503FB"/>
                </a:solidFill>
              </a:rPr>
              <a:t> Г.В.</a:t>
            </a:r>
          </a:p>
        </p:txBody>
      </p:sp>
      <p:pic>
        <p:nvPicPr>
          <p:cNvPr id="29698" name="Picture 2" descr="I:\0 Ц    Э    О\фото 2018-19 уч год\2019г. осень и зима\20191205_114308.jpg"/>
          <p:cNvPicPr>
            <a:picLocks noChangeAspect="1" noChangeArrowheads="1"/>
          </p:cNvPicPr>
          <p:nvPr/>
        </p:nvPicPr>
        <p:blipFill>
          <a:blip r:embed="rId3" cstate="print"/>
          <a:srcRect l="5094" r="11369" b="3558"/>
          <a:stretch>
            <a:fillRect/>
          </a:stretch>
        </p:blipFill>
        <p:spPr bwMode="auto">
          <a:xfrm>
            <a:off x="1259632" y="476672"/>
            <a:ext cx="6320477" cy="54726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>
                <a:alpha val="56000"/>
              </a:srgbClr>
            </a:gs>
            <a:gs pos="61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836712"/>
            <a:ext cx="43924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 smtClean="0">
              <a:solidFill>
                <a:srgbClr val="1503FB"/>
              </a:solidFill>
            </a:endParaRPr>
          </a:p>
          <a:p>
            <a:pPr marL="228600" indent="-228600">
              <a:buAutoNum type="arabicPeriod"/>
            </a:pPr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55576" y="0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FF"/>
                </a:solidFill>
              </a:rPr>
              <a:t>Фотоматериалы. Номинация «Открытка о природе» (из  макулатуры)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580112" y="836712"/>
            <a:ext cx="35638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endParaRPr lang="ru-RU" sz="1200" dirty="0" smtClean="0"/>
          </a:p>
          <a:p>
            <a:pPr marL="228600" indent="-228600"/>
            <a:endParaRPr lang="ru-RU" sz="1200" dirty="0" smtClean="0"/>
          </a:p>
          <a:p>
            <a:pPr marL="228600" indent="-228600"/>
            <a:endParaRPr lang="ru-RU" sz="1200" dirty="0" smtClean="0"/>
          </a:p>
          <a:p>
            <a:pPr marL="228600" indent="-228600"/>
            <a:r>
              <a:rPr lang="ru-RU" sz="1200" dirty="0" smtClean="0"/>
              <a:t>                                        </a:t>
            </a:r>
          </a:p>
          <a:p>
            <a:pPr marL="228600" indent="-228600"/>
            <a:r>
              <a:rPr lang="ru-RU" sz="1200" dirty="0" smtClean="0"/>
              <a:t>  </a:t>
            </a:r>
          </a:p>
          <a:p>
            <a:pPr marL="228600" indent="-228600"/>
            <a:endParaRPr lang="ru-RU" sz="1200" dirty="0" smtClean="0"/>
          </a:p>
          <a:p>
            <a:pPr marL="228600" indent="-228600">
              <a:buAutoNum type="arabicPeriod" startAt="11"/>
            </a:pPr>
            <a:endParaRPr lang="ru-RU" sz="1200" dirty="0" smtClean="0"/>
          </a:p>
          <a:p>
            <a:pPr marL="228600" indent="-228600">
              <a:buAutoNum type="arabicPeriod" startAt="11"/>
            </a:pPr>
            <a:endParaRPr lang="ru-RU" sz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427984" y="764704"/>
            <a:ext cx="49685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r>
              <a:rPr lang="ru-RU" sz="1200" b="1" dirty="0" smtClean="0">
                <a:solidFill>
                  <a:srgbClr val="FF0000"/>
                </a:solidFill>
              </a:rPr>
              <a:t>    </a:t>
            </a:r>
            <a:endParaRPr lang="ru-RU" sz="1200" dirty="0" smtClean="0">
              <a:solidFill>
                <a:srgbClr val="0000FF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72000" y="90872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indent="-228600">
              <a:buAutoNum type="arabicPeriod"/>
            </a:pPr>
            <a:endParaRPr lang="ru-RU" dirty="0" smtClean="0">
              <a:solidFill>
                <a:srgbClr val="1503FB"/>
              </a:solidFill>
            </a:endParaRPr>
          </a:p>
          <a:p>
            <a:pPr marL="228600" indent="-228600"/>
            <a:r>
              <a:rPr lang="ru-RU" b="1" dirty="0" smtClean="0">
                <a:solidFill>
                  <a:srgbClr val="FF0000"/>
                </a:solidFill>
              </a:rPr>
              <a:t>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23528" y="6021288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AutoNum type="arabicPeriod"/>
            </a:pPr>
            <a:endParaRPr lang="ru-RU" sz="1200" b="1" dirty="0" smtClean="0">
              <a:solidFill>
                <a:srgbClr val="C00000"/>
              </a:solidFill>
            </a:endParaRPr>
          </a:p>
          <a:p>
            <a:pPr marL="228600" indent="-228600"/>
            <a:r>
              <a:rPr lang="ru-RU" sz="1200" dirty="0" smtClean="0">
                <a:solidFill>
                  <a:srgbClr val="1503FB"/>
                </a:solidFill>
              </a:rPr>
              <a:t> </a:t>
            </a:r>
            <a:endParaRPr lang="ru-RU" sz="1200" dirty="0" smtClean="0">
              <a:solidFill>
                <a:srgbClr val="0000FF"/>
              </a:solidFill>
            </a:endParaRPr>
          </a:p>
          <a:p>
            <a:endParaRPr lang="ru-RU" b="1" dirty="0" smtClean="0">
              <a:solidFill>
                <a:srgbClr val="C00000"/>
              </a:solidFill>
            </a:endParaRPr>
          </a:p>
          <a:p>
            <a:r>
              <a:rPr lang="ru-RU" b="1" dirty="0" smtClean="0">
                <a:solidFill>
                  <a:srgbClr val="FF0000"/>
                </a:solidFill>
              </a:rPr>
              <a:t>                                                        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6211669"/>
            <a:ext cx="96125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r>
              <a:rPr lang="ru-RU" dirty="0" smtClean="0">
                <a:solidFill>
                  <a:srgbClr val="0000FF"/>
                </a:solidFill>
              </a:rPr>
              <a:t> «Семейка котят».  </a:t>
            </a:r>
            <a:r>
              <a:rPr lang="ru-RU" b="1" dirty="0" smtClean="0">
                <a:solidFill>
                  <a:srgbClr val="0000FF"/>
                </a:solidFill>
              </a:rPr>
              <a:t>Елизарова </a:t>
            </a:r>
            <a:r>
              <a:rPr lang="ru-RU" b="1" dirty="0" err="1" smtClean="0">
                <a:solidFill>
                  <a:srgbClr val="0000FF"/>
                </a:solidFill>
              </a:rPr>
              <a:t>Ульяна</a:t>
            </a:r>
            <a:r>
              <a:rPr lang="ru-RU" b="1" dirty="0" smtClean="0">
                <a:solidFill>
                  <a:srgbClr val="0000FF"/>
                </a:solidFill>
              </a:rPr>
              <a:t>,  </a:t>
            </a:r>
            <a:r>
              <a:rPr lang="ru-RU" b="1" dirty="0" err="1" smtClean="0">
                <a:solidFill>
                  <a:srgbClr val="0000FF"/>
                </a:solidFill>
              </a:rPr>
              <a:t>Бочковская</a:t>
            </a:r>
            <a:r>
              <a:rPr lang="ru-RU" b="1" dirty="0" smtClean="0">
                <a:solidFill>
                  <a:srgbClr val="0000FF"/>
                </a:solidFill>
              </a:rPr>
              <a:t> Ангелина  </a:t>
            </a:r>
            <a:r>
              <a:rPr lang="ru-RU" dirty="0" smtClean="0">
                <a:solidFill>
                  <a:srgbClr val="0000FF"/>
                </a:solidFill>
              </a:rPr>
              <a:t>и </a:t>
            </a:r>
            <a:r>
              <a:rPr lang="ru-RU" dirty="0" err="1" smtClean="0">
                <a:solidFill>
                  <a:srgbClr val="1503FB"/>
                </a:solidFill>
              </a:rPr>
              <a:t>Немельгина</a:t>
            </a:r>
            <a:r>
              <a:rPr lang="ru-RU" dirty="0" smtClean="0">
                <a:solidFill>
                  <a:srgbClr val="1503FB"/>
                </a:solidFill>
              </a:rPr>
              <a:t> Г.В.</a:t>
            </a:r>
          </a:p>
        </p:txBody>
      </p:sp>
      <p:pic>
        <p:nvPicPr>
          <p:cNvPr id="13" name="Picture 3" descr="I:\0 Ц    Э    О\фото 2018-19 уч год\2019г. осень и зима\20191205_11512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9546" t="11137" b="4540"/>
          <a:stretch>
            <a:fillRect/>
          </a:stretch>
        </p:blipFill>
        <p:spPr bwMode="auto">
          <a:xfrm>
            <a:off x="683568" y="764704"/>
            <a:ext cx="6797443" cy="47525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61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836712"/>
            <a:ext cx="43924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 smtClean="0">
              <a:solidFill>
                <a:srgbClr val="1503FB"/>
              </a:solidFill>
            </a:endParaRPr>
          </a:p>
          <a:p>
            <a:pPr marL="228600" indent="-228600">
              <a:buAutoNum type="arabicPeriod"/>
            </a:pPr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55576" y="0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FF"/>
                </a:solidFill>
              </a:rPr>
              <a:t>Фотоматериалы. Номинация «Открытка о природе» (из  макулатуры)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580112" y="836712"/>
            <a:ext cx="35638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endParaRPr lang="ru-RU" sz="1200" dirty="0" smtClean="0"/>
          </a:p>
          <a:p>
            <a:pPr marL="228600" indent="-228600"/>
            <a:endParaRPr lang="ru-RU" sz="1200" dirty="0" smtClean="0"/>
          </a:p>
          <a:p>
            <a:pPr marL="228600" indent="-228600"/>
            <a:endParaRPr lang="ru-RU" sz="1200" dirty="0" smtClean="0"/>
          </a:p>
          <a:p>
            <a:pPr marL="228600" indent="-228600"/>
            <a:r>
              <a:rPr lang="ru-RU" sz="1200" dirty="0" smtClean="0"/>
              <a:t>                                        </a:t>
            </a:r>
          </a:p>
          <a:p>
            <a:pPr marL="228600" indent="-228600"/>
            <a:r>
              <a:rPr lang="ru-RU" sz="1200" dirty="0" smtClean="0"/>
              <a:t>  </a:t>
            </a:r>
          </a:p>
          <a:p>
            <a:pPr marL="228600" indent="-228600"/>
            <a:endParaRPr lang="ru-RU" sz="1200" dirty="0" smtClean="0"/>
          </a:p>
          <a:p>
            <a:pPr marL="228600" indent="-228600">
              <a:buAutoNum type="arabicPeriod" startAt="11"/>
            </a:pPr>
            <a:endParaRPr lang="ru-RU" sz="1200" dirty="0" smtClean="0"/>
          </a:p>
          <a:p>
            <a:pPr marL="228600" indent="-228600">
              <a:buAutoNum type="arabicPeriod" startAt="11"/>
            </a:pPr>
            <a:endParaRPr lang="ru-RU" sz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427984" y="764704"/>
            <a:ext cx="49685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r>
              <a:rPr lang="ru-RU" sz="1200" b="1" dirty="0" smtClean="0">
                <a:solidFill>
                  <a:srgbClr val="FF0000"/>
                </a:solidFill>
              </a:rPr>
              <a:t>    </a:t>
            </a:r>
            <a:endParaRPr lang="ru-RU" sz="1200" dirty="0" smtClean="0">
              <a:solidFill>
                <a:srgbClr val="0000FF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72000" y="90872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indent="-228600">
              <a:buAutoNum type="arabicPeriod"/>
            </a:pPr>
            <a:endParaRPr lang="ru-RU" dirty="0" smtClean="0">
              <a:solidFill>
                <a:srgbClr val="1503FB"/>
              </a:solidFill>
            </a:endParaRPr>
          </a:p>
          <a:p>
            <a:pPr marL="228600" indent="-228600"/>
            <a:r>
              <a:rPr lang="ru-RU" b="1" dirty="0" smtClean="0">
                <a:solidFill>
                  <a:srgbClr val="FF0000"/>
                </a:solidFill>
              </a:rPr>
              <a:t>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23528" y="6021288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AutoNum type="arabicPeriod"/>
            </a:pPr>
            <a:endParaRPr lang="ru-RU" sz="1200" b="1" dirty="0" smtClean="0">
              <a:solidFill>
                <a:srgbClr val="C00000"/>
              </a:solidFill>
            </a:endParaRPr>
          </a:p>
          <a:p>
            <a:pPr marL="228600" indent="-228600"/>
            <a:r>
              <a:rPr lang="ru-RU" sz="1200" dirty="0" smtClean="0">
                <a:solidFill>
                  <a:srgbClr val="1503FB"/>
                </a:solidFill>
              </a:rPr>
              <a:t> </a:t>
            </a:r>
            <a:endParaRPr lang="ru-RU" sz="1200" dirty="0" smtClean="0">
              <a:solidFill>
                <a:srgbClr val="0000FF"/>
              </a:solidFill>
            </a:endParaRPr>
          </a:p>
          <a:p>
            <a:endParaRPr lang="ru-RU" b="1" dirty="0" smtClean="0">
              <a:solidFill>
                <a:srgbClr val="C00000"/>
              </a:solidFill>
            </a:endParaRPr>
          </a:p>
          <a:p>
            <a:r>
              <a:rPr lang="ru-RU" b="1" dirty="0" smtClean="0">
                <a:solidFill>
                  <a:srgbClr val="FF0000"/>
                </a:solidFill>
              </a:rPr>
              <a:t>                                                        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6211669"/>
            <a:ext cx="96125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r>
              <a:rPr lang="ru-RU" dirty="0" smtClean="0">
                <a:solidFill>
                  <a:srgbClr val="0000FF"/>
                </a:solidFill>
              </a:rPr>
              <a:t> </a:t>
            </a:r>
            <a:r>
              <a:rPr lang="ru-RU" dirty="0" smtClean="0">
                <a:solidFill>
                  <a:srgbClr val="1503FB"/>
                </a:solidFill>
              </a:rPr>
              <a:t>«Букет».  </a:t>
            </a:r>
            <a:r>
              <a:rPr lang="ru-RU" b="1" dirty="0" err="1" smtClean="0">
                <a:solidFill>
                  <a:srgbClr val="1503FB"/>
                </a:solidFill>
              </a:rPr>
              <a:t>Ворожищева</a:t>
            </a:r>
            <a:r>
              <a:rPr lang="ru-RU" b="1" dirty="0" smtClean="0">
                <a:solidFill>
                  <a:srgbClr val="1503FB"/>
                </a:solidFill>
              </a:rPr>
              <a:t> Дарья</a:t>
            </a:r>
            <a:r>
              <a:rPr lang="ru-RU" dirty="0" smtClean="0">
                <a:solidFill>
                  <a:srgbClr val="1503FB"/>
                </a:solidFill>
              </a:rPr>
              <a:t>, подготовительная к школе группа №11  и </a:t>
            </a:r>
            <a:r>
              <a:rPr lang="ru-RU" dirty="0" err="1" smtClean="0">
                <a:solidFill>
                  <a:srgbClr val="1503FB"/>
                </a:solidFill>
              </a:rPr>
              <a:t>Немельгина</a:t>
            </a:r>
            <a:r>
              <a:rPr lang="ru-RU" dirty="0" smtClean="0">
                <a:solidFill>
                  <a:srgbClr val="1503FB"/>
                </a:solidFill>
              </a:rPr>
              <a:t> Г.В.</a:t>
            </a:r>
          </a:p>
        </p:txBody>
      </p:sp>
      <p:pic>
        <p:nvPicPr>
          <p:cNvPr id="31746" name="Picture 2" descr="I:\0 Ц    Э    О\фото 2018-19 уч год\2019г. осень и зима\20191205_115151.jpg"/>
          <p:cNvPicPr>
            <a:picLocks noChangeAspect="1" noChangeArrowheads="1"/>
          </p:cNvPicPr>
          <p:nvPr/>
        </p:nvPicPr>
        <p:blipFill>
          <a:blip r:embed="rId3" cstate="print"/>
          <a:srcRect l="26375" t="6951" r="5901" b="4851"/>
          <a:stretch>
            <a:fillRect/>
          </a:stretch>
        </p:blipFill>
        <p:spPr bwMode="auto">
          <a:xfrm>
            <a:off x="1763688" y="476672"/>
            <a:ext cx="5602908" cy="5472608"/>
          </a:xfrm>
          <a:prstGeom prst="round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61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rect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836712"/>
            <a:ext cx="43924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 smtClean="0">
              <a:solidFill>
                <a:srgbClr val="1503FB"/>
              </a:solidFill>
            </a:endParaRPr>
          </a:p>
          <a:p>
            <a:pPr marL="228600" indent="-228600">
              <a:buAutoNum type="arabicPeriod"/>
            </a:pPr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55576" y="0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FF"/>
                </a:solidFill>
              </a:rPr>
              <a:t>Фотоматериалы. Номинация «Открытка о природе» (из  макулатуры)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580112" y="836712"/>
            <a:ext cx="35638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endParaRPr lang="ru-RU" sz="1200" dirty="0" smtClean="0"/>
          </a:p>
          <a:p>
            <a:pPr marL="228600" indent="-228600"/>
            <a:endParaRPr lang="ru-RU" sz="1200" dirty="0" smtClean="0"/>
          </a:p>
          <a:p>
            <a:pPr marL="228600" indent="-228600"/>
            <a:endParaRPr lang="ru-RU" sz="1200" dirty="0" smtClean="0"/>
          </a:p>
          <a:p>
            <a:pPr marL="228600" indent="-228600"/>
            <a:r>
              <a:rPr lang="ru-RU" sz="1200" dirty="0" smtClean="0"/>
              <a:t>                                        </a:t>
            </a:r>
          </a:p>
          <a:p>
            <a:pPr marL="228600" indent="-228600"/>
            <a:r>
              <a:rPr lang="ru-RU" sz="1200" dirty="0" smtClean="0"/>
              <a:t>  </a:t>
            </a:r>
          </a:p>
          <a:p>
            <a:pPr marL="228600" indent="-228600"/>
            <a:endParaRPr lang="ru-RU" sz="1200" dirty="0" smtClean="0"/>
          </a:p>
          <a:p>
            <a:pPr marL="228600" indent="-228600">
              <a:buAutoNum type="arabicPeriod" startAt="11"/>
            </a:pPr>
            <a:endParaRPr lang="ru-RU" sz="1200" dirty="0" smtClean="0"/>
          </a:p>
          <a:p>
            <a:pPr marL="228600" indent="-228600">
              <a:buAutoNum type="arabicPeriod" startAt="11"/>
            </a:pPr>
            <a:endParaRPr lang="ru-RU" sz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427984" y="764704"/>
            <a:ext cx="49685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r>
              <a:rPr lang="ru-RU" sz="1200" b="1" dirty="0" smtClean="0">
                <a:solidFill>
                  <a:srgbClr val="FF0000"/>
                </a:solidFill>
              </a:rPr>
              <a:t>    </a:t>
            </a:r>
            <a:endParaRPr lang="ru-RU" sz="1200" dirty="0" smtClean="0">
              <a:solidFill>
                <a:srgbClr val="0000FF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72000" y="90872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indent="-228600">
              <a:buAutoNum type="arabicPeriod"/>
            </a:pPr>
            <a:endParaRPr lang="ru-RU" dirty="0" smtClean="0">
              <a:solidFill>
                <a:srgbClr val="1503FB"/>
              </a:solidFill>
            </a:endParaRPr>
          </a:p>
          <a:p>
            <a:pPr marL="228600" indent="-228600"/>
            <a:r>
              <a:rPr lang="ru-RU" b="1" dirty="0" smtClean="0">
                <a:solidFill>
                  <a:srgbClr val="FF0000"/>
                </a:solidFill>
              </a:rPr>
              <a:t>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23528" y="6021288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AutoNum type="arabicPeriod"/>
            </a:pPr>
            <a:endParaRPr lang="ru-RU" sz="1200" b="1" dirty="0" smtClean="0">
              <a:solidFill>
                <a:srgbClr val="C00000"/>
              </a:solidFill>
            </a:endParaRPr>
          </a:p>
          <a:p>
            <a:pPr marL="228600" indent="-228600"/>
            <a:r>
              <a:rPr lang="ru-RU" sz="1200" dirty="0" smtClean="0">
                <a:solidFill>
                  <a:srgbClr val="1503FB"/>
                </a:solidFill>
              </a:rPr>
              <a:t> </a:t>
            </a:r>
            <a:endParaRPr lang="ru-RU" sz="1200" dirty="0" smtClean="0">
              <a:solidFill>
                <a:srgbClr val="0000FF"/>
              </a:solidFill>
            </a:endParaRPr>
          </a:p>
          <a:p>
            <a:endParaRPr lang="ru-RU" b="1" dirty="0" smtClean="0">
              <a:solidFill>
                <a:srgbClr val="C00000"/>
              </a:solidFill>
            </a:endParaRPr>
          </a:p>
          <a:p>
            <a:r>
              <a:rPr lang="ru-RU" b="1" dirty="0" smtClean="0">
                <a:solidFill>
                  <a:srgbClr val="FF0000"/>
                </a:solidFill>
              </a:rPr>
              <a:t>                                                        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6211669"/>
            <a:ext cx="96125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r>
              <a:rPr lang="ru-RU" dirty="0" smtClean="0">
                <a:solidFill>
                  <a:srgbClr val="0000FF"/>
                </a:solidFill>
              </a:rPr>
              <a:t> </a:t>
            </a:r>
            <a:r>
              <a:rPr lang="ru-RU" dirty="0" smtClean="0">
                <a:solidFill>
                  <a:srgbClr val="1503FB"/>
                </a:solidFill>
              </a:rPr>
              <a:t>«Ёжики».  </a:t>
            </a:r>
            <a:r>
              <a:rPr lang="ru-RU" b="1" dirty="0" smtClean="0">
                <a:solidFill>
                  <a:srgbClr val="1503FB"/>
                </a:solidFill>
              </a:rPr>
              <a:t>Протасов  Заха</a:t>
            </a:r>
            <a:r>
              <a:rPr lang="ru-RU" dirty="0" smtClean="0">
                <a:solidFill>
                  <a:srgbClr val="1503FB"/>
                </a:solidFill>
              </a:rPr>
              <a:t>р, подготовительная  к школе группа №11  и </a:t>
            </a:r>
            <a:r>
              <a:rPr lang="ru-RU" dirty="0" err="1" smtClean="0">
                <a:solidFill>
                  <a:srgbClr val="1503FB"/>
                </a:solidFill>
              </a:rPr>
              <a:t>Немельгина</a:t>
            </a:r>
            <a:r>
              <a:rPr lang="ru-RU" dirty="0" smtClean="0">
                <a:solidFill>
                  <a:srgbClr val="1503FB"/>
                </a:solidFill>
              </a:rPr>
              <a:t> Г.В.</a:t>
            </a:r>
          </a:p>
        </p:txBody>
      </p:sp>
      <p:pic>
        <p:nvPicPr>
          <p:cNvPr id="32770" name="Picture 2" descr="I:\0 Ц    Э    О\фото 2018-19 уч год\2019г. осень и зима\20191205_113733.jpg"/>
          <p:cNvPicPr>
            <a:picLocks noChangeAspect="1" noChangeArrowheads="1"/>
          </p:cNvPicPr>
          <p:nvPr/>
        </p:nvPicPr>
        <p:blipFill>
          <a:blip r:embed="rId3" cstate="print"/>
          <a:srcRect l="12201" t="16400" r="5113" b="5901"/>
          <a:stretch>
            <a:fillRect/>
          </a:stretch>
        </p:blipFill>
        <p:spPr bwMode="auto">
          <a:xfrm>
            <a:off x="755576" y="548680"/>
            <a:ext cx="7560840" cy="5328592"/>
          </a:xfrm>
          <a:prstGeom prst="round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>
                <a:alpha val="63000"/>
              </a:srgbClr>
            </a:gs>
            <a:gs pos="61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836712"/>
            <a:ext cx="43924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 smtClean="0">
              <a:solidFill>
                <a:srgbClr val="1503FB"/>
              </a:solidFill>
            </a:endParaRPr>
          </a:p>
          <a:p>
            <a:pPr marL="228600" indent="-228600">
              <a:buAutoNum type="arabicPeriod"/>
            </a:pPr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55576" y="0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FF"/>
                </a:solidFill>
              </a:rPr>
              <a:t>Фотоматериалы. Номинация «Открытка о природе» (из  макулатуры)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580112" y="836712"/>
            <a:ext cx="35638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endParaRPr lang="ru-RU" sz="1200" dirty="0" smtClean="0"/>
          </a:p>
          <a:p>
            <a:pPr marL="228600" indent="-228600"/>
            <a:endParaRPr lang="ru-RU" sz="1200" dirty="0" smtClean="0"/>
          </a:p>
          <a:p>
            <a:pPr marL="228600" indent="-228600"/>
            <a:endParaRPr lang="ru-RU" sz="1200" dirty="0" smtClean="0"/>
          </a:p>
          <a:p>
            <a:pPr marL="228600" indent="-228600"/>
            <a:r>
              <a:rPr lang="ru-RU" sz="1200" dirty="0" smtClean="0"/>
              <a:t>                                        </a:t>
            </a:r>
          </a:p>
          <a:p>
            <a:pPr marL="228600" indent="-228600"/>
            <a:r>
              <a:rPr lang="ru-RU" sz="1200" dirty="0" smtClean="0"/>
              <a:t>  </a:t>
            </a:r>
          </a:p>
          <a:p>
            <a:pPr marL="228600" indent="-228600"/>
            <a:endParaRPr lang="ru-RU" sz="1200" dirty="0" smtClean="0"/>
          </a:p>
          <a:p>
            <a:pPr marL="228600" indent="-228600">
              <a:buAutoNum type="arabicPeriod" startAt="11"/>
            </a:pPr>
            <a:endParaRPr lang="ru-RU" sz="1200" dirty="0" smtClean="0"/>
          </a:p>
          <a:p>
            <a:pPr marL="228600" indent="-228600">
              <a:buAutoNum type="arabicPeriod" startAt="11"/>
            </a:pPr>
            <a:endParaRPr lang="ru-RU" sz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427984" y="764704"/>
            <a:ext cx="49685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r>
              <a:rPr lang="ru-RU" sz="1200" b="1" dirty="0" smtClean="0">
                <a:solidFill>
                  <a:srgbClr val="FF0000"/>
                </a:solidFill>
              </a:rPr>
              <a:t>    </a:t>
            </a:r>
            <a:endParaRPr lang="ru-RU" sz="1200" dirty="0" smtClean="0">
              <a:solidFill>
                <a:srgbClr val="0000FF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72000" y="98072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indent="-228600">
              <a:buAutoNum type="arabicPeriod"/>
            </a:pPr>
            <a:endParaRPr lang="ru-RU" dirty="0" smtClean="0">
              <a:solidFill>
                <a:srgbClr val="1503FB"/>
              </a:solidFill>
            </a:endParaRPr>
          </a:p>
          <a:p>
            <a:pPr marL="228600" indent="-228600"/>
            <a:r>
              <a:rPr lang="ru-RU" b="1" dirty="0" smtClean="0">
                <a:solidFill>
                  <a:srgbClr val="FF0000"/>
                </a:solidFill>
              </a:rPr>
              <a:t>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23528" y="6021288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AutoNum type="arabicPeriod"/>
            </a:pPr>
            <a:endParaRPr lang="ru-RU" sz="1200" b="1" dirty="0" smtClean="0">
              <a:solidFill>
                <a:srgbClr val="C00000"/>
              </a:solidFill>
            </a:endParaRPr>
          </a:p>
          <a:p>
            <a:pPr marL="228600" indent="-228600"/>
            <a:r>
              <a:rPr lang="ru-RU" sz="1200" dirty="0" smtClean="0">
                <a:solidFill>
                  <a:srgbClr val="1503FB"/>
                </a:solidFill>
              </a:rPr>
              <a:t> </a:t>
            </a:r>
            <a:endParaRPr lang="ru-RU" sz="1200" dirty="0" smtClean="0">
              <a:solidFill>
                <a:srgbClr val="0000FF"/>
              </a:solidFill>
            </a:endParaRPr>
          </a:p>
          <a:p>
            <a:endParaRPr lang="ru-RU" b="1" dirty="0" smtClean="0">
              <a:solidFill>
                <a:srgbClr val="C00000"/>
              </a:solidFill>
            </a:endParaRPr>
          </a:p>
          <a:p>
            <a:r>
              <a:rPr lang="ru-RU" b="1" dirty="0" smtClean="0">
                <a:solidFill>
                  <a:srgbClr val="FF0000"/>
                </a:solidFill>
              </a:rPr>
              <a:t>                                                        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6211669"/>
            <a:ext cx="96125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r>
              <a:rPr lang="ru-RU" dirty="0" smtClean="0">
                <a:solidFill>
                  <a:srgbClr val="0000FF"/>
                </a:solidFill>
              </a:rPr>
              <a:t> </a:t>
            </a:r>
            <a:r>
              <a:rPr lang="ru-RU" dirty="0" smtClean="0">
                <a:solidFill>
                  <a:srgbClr val="1503FB"/>
                </a:solidFill>
              </a:rPr>
              <a:t> «С днём  рождения!»  </a:t>
            </a:r>
            <a:r>
              <a:rPr lang="ru-RU" dirty="0" err="1" smtClean="0">
                <a:solidFill>
                  <a:srgbClr val="1503FB"/>
                </a:solidFill>
              </a:rPr>
              <a:t>Мурзина</a:t>
            </a:r>
            <a:r>
              <a:rPr lang="ru-RU" dirty="0" smtClean="0">
                <a:solidFill>
                  <a:srgbClr val="1503FB"/>
                </a:solidFill>
              </a:rPr>
              <a:t> Василиса, подготовительная  к школе группа №11 и </a:t>
            </a:r>
            <a:r>
              <a:rPr lang="ru-RU" dirty="0" err="1" smtClean="0">
                <a:solidFill>
                  <a:srgbClr val="1503FB"/>
                </a:solidFill>
              </a:rPr>
              <a:t>Немельгина</a:t>
            </a:r>
            <a:r>
              <a:rPr lang="ru-RU" dirty="0" smtClean="0">
                <a:solidFill>
                  <a:srgbClr val="1503FB"/>
                </a:solidFill>
              </a:rPr>
              <a:t> Г.В.</a:t>
            </a:r>
          </a:p>
        </p:txBody>
      </p:sp>
      <p:pic>
        <p:nvPicPr>
          <p:cNvPr id="33794" name="Picture 2" descr="I:\0 Ц    Э    О\фото 2018-19 уч год\2019г. осень и зима\20191205_115159.jpg"/>
          <p:cNvPicPr>
            <a:picLocks noChangeAspect="1" noChangeArrowheads="1"/>
          </p:cNvPicPr>
          <p:nvPr/>
        </p:nvPicPr>
        <p:blipFill>
          <a:blip r:embed="rId3" cstate="print"/>
          <a:srcRect t="14300" r="4326" b="9051"/>
          <a:stretch>
            <a:fillRect/>
          </a:stretch>
        </p:blipFill>
        <p:spPr bwMode="auto">
          <a:xfrm>
            <a:off x="467544" y="836712"/>
            <a:ext cx="8100392" cy="4867185"/>
          </a:xfrm>
          <a:prstGeom prst="round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>
                <a:alpha val="61000"/>
              </a:srgbClr>
            </a:gs>
            <a:gs pos="61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836712"/>
            <a:ext cx="43924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 smtClean="0">
              <a:solidFill>
                <a:srgbClr val="1503FB"/>
              </a:solidFill>
            </a:endParaRPr>
          </a:p>
          <a:p>
            <a:pPr marL="228600" indent="-228600">
              <a:buAutoNum type="arabicPeriod"/>
            </a:pPr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55576" y="0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FF"/>
                </a:solidFill>
              </a:rPr>
              <a:t>Фотоматериалы. Номинация «Открытка о природе» (из  макулатуры)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580112" y="836712"/>
            <a:ext cx="35638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endParaRPr lang="ru-RU" sz="1200" dirty="0" smtClean="0"/>
          </a:p>
          <a:p>
            <a:pPr marL="228600" indent="-228600"/>
            <a:endParaRPr lang="ru-RU" sz="1200" dirty="0" smtClean="0"/>
          </a:p>
          <a:p>
            <a:pPr marL="228600" indent="-228600"/>
            <a:endParaRPr lang="ru-RU" sz="1200" dirty="0" smtClean="0"/>
          </a:p>
          <a:p>
            <a:pPr marL="228600" indent="-228600"/>
            <a:r>
              <a:rPr lang="ru-RU" sz="1200" dirty="0" smtClean="0"/>
              <a:t>                                        </a:t>
            </a:r>
          </a:p>
          <a:p>
            <a:pPr marL="228600" indent="-228600"/>
            <a:r>
              <a:rPr lang="ru-RU" sz="1200" dirty="0" smtClean="0"/>
              <a:t>  </a:t>
            </a:r>
          </a:p>
          <a:p>
            <a:pPr marL="228600" indent="-228600"/>
            <a:endParaRPr lang="ru-RU" sz="1200" dirty="0" smtClean="0"/>
          </a:p>
          <a:p>
            <a:pPr marL="228600" indent="-228600">
              <a:buAutoNum type="arabicPeriod" startAt="11"/>
            </a:pPr>
            <a:endParaRPr lang="ru-RU" sz="1200" dirty="0" smtClean="0"/>
          </a:p>
          <a:p>
            <a:pPr marL="228600" indent="-228600">
              <a:buAutoNum type="arabicPeriod" startAt="11"/>
            </a:pPr>
            <a:endParaRPr lang="ru-RU" sz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427984" y="764704"/>
            <a:ext cx="49685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r>
              <a:rPr lang="ru-RU" sz="1200" b="1" dirty="0" smtClean="0">
                <a:solidFill>
                  <a:srgbClr val="FF0000"/>
                </a:solidFill>
              </a:rPr>
              <a:t>    </a:t>
            </a:r>
            <a:endParaRPr lang="ru-RU" sz="1200" dirty="0" smtClean="0">
              <a:solidFill>
                <a:srgbClr val="0000FF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72000" y="98072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indent="-228600">
              <a:buAutoNum type="arabicPeriod"/>
            </a:pPr>
            <a:endParaRPr lang="ru-RU" dirty="0" smtClean="0">
              <a:solidFill>
                <a:srgbClr val="1503FB"/>
              </a:solidFill>
            </a:endParaRPr>
          </a:p>
          <a:p>
            <a:pPr marL="228600" indent="-228600"/>
            <a:r>
              <a:rPr lang="ru-RU" b="1" dirty="0" smtClean="0">
                <a:solidFill>
                  <a:srgbClr val="FF0000"/>
                </a:solidFill>
              </a:rPr>
              <a:t>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23528" y="6021288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AutoNum type="arabicPeriod"/>
            </a:pPr>
            <a:endParaRPr lang="ru-RU" sz="1200" b="1" dirty="0" smtClean="0">
              <a:solidFill>
                <a:srgbClr val="C00000"/>
              </a:solidFill>
            </a:endParaRPr>
          </a:p>
          <a:p>
            <a:pPr marL="228600" indent="-228600"/>
            <a:r>
              <a:rPr lang="ru-RU" sz="1200" dirty="0" smtClean="0">
                <a:solidFill>
                  <a:srgbClr val="1503FB"/>
                </a:solidFill>
              </a:rPr>
              <a:t> </a:t>
            </a:r>
            <a:endParaRPr lang="ru-RU" sz="1200" dirty="0" smtClean="0">
              <a:solidFill>
                <a:srgbClr val="0000FF"/>
              </a:solidFill>
            </a:endParaRPr>
          </a:p>
          <a:p>
            <a:endParaRPr lang="ru-RU" b="1" dirty="0" smtClean="0">
              <a:solidFill>
                <a:srgbClr val="C00000"/>
              </a:solidFill>
            </a:endParaRPr>
          </a:p>
          <a:p>
            <a:r>
              <a:rPr lang="ru-RU" b="1" dirty="0" smtClean="0">
                <a:solidFill>
                  <a:srgbClr val="FF0000"/>
                </a:solidFill>
              </a:rPr>
              <a:t>                                                        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6211669"/>
            <a:ext cx="96125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r>
              <a:rPr lang="ru-RU" dirty="0" smtClean="0">
                <a:solidFill>
                  <a:srgbClr val="0000FF"/>
                </a:solidFill>
              </a:rPr>
              <a:t> </a:t>
            </a:r>
            <a:r>
              <a:rPr lang="ru-RU" dirty="0" smtClean="0">
                <a:solidFill>
                  <a:srgbClr val="1503FB"/>
                </a:solidFill>
              </a:rPr>
              <a:t>«Поздравляю!» </a:t>
            </a:r>
            <a:r>
              <a:rPr lang="ru-RU" dirty="0" err="1" smtClean="0">
                <a:solidFill>
                  <a:srgbClr val="1503FB"/>
                </a:solidFill>
              </a:rPr>
              <a:t>Немельгина</a:t>
            </a:r>
            <a:r>
              <a:rPr lang="ru-RU" dirty="0" smtClean="0">
                <a:solidFill>
                  <a:srgbClr val="1503FB"/>
                </a:solidFill>
              </a:rPr>
              <a:t> Галина Владимировна, педагог  дополнительного образования.</a:t>
            </a:r>
          </a:p>
        </p:txBody>
      </p:sp>
      <p:pic>
        <p:nvPicPr>
          <p:cNvPr id="36866" name="Picture 2" descr="I:\0 Ц    Э    О\фото 2018-19 уч год\2019г. осень и зима\20191206_135220.jpg"/>
          <p:cNvPicPr>
            <a:picLocks noChangeAspect="1" noChangeArrowheads="1"/>
          </p:cNvPicPr>
          <p:nvPr/>
        </p:nvPicPr>
        <p:blipFill>
          <a:blip r:embed="rId3" cstate="print"/>
          <a:srcRect l="12988" t="45800" r="68900" b="26900"/>
          <a:stretch>
            <a:fillRect/>
          </a:stretch>
        </p:blipFill>
        <p:spPr bwMode="auto">
          <a:xfrm>
            <a:off x="2195736" y="1052736"/>
            <a:ext cx="3960440" cy="44770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61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836712"/>
            <a:ext cx="43924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 smtClean="0">
              <a:solidFill>
                <a:srgbClr val="1503FB"/>
              </a:solidFill>
            </a:endParaRPr>
          </a:p>
          <a:p>
            <a:pPr marL="228600" indent="-228600">
              <a:buAutoNum type="arabicPeriod"/>
            </a:pPr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55576" y="0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FF"/>
                </a:solidFill>
              </a:rPr>
              <a:t>Фотоматериалы. Номинация «Открытка о природе» (из  макулатуры)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580112" y="836712"/>
            <a:ext cx="35638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endParaRPr lang="ru-RU" sz="1200" dirty="0" smtClean="0"/>
          </a:p>
          <a:p>
            <a:pPr marL="228600" indent="-228600"/>
            <a:endParaRPr lang="ru-RU" sz="1200" dirty="0" smtClean="0"/>
          </a:p>
          <a:p>
            <a:pPr marL="228600" indent="-228600"/>
            <a:endParaRPr lang="ru-RU" sz="1200" dirty="0" smtClean="0"/>
          </a:p>
          <a:p>
            <a:pPr marL="228600" indent="-228600"/>
            <a:r>
              <a:rPr lang="ru-RU" sz="1200" dirty="0" smtClean="0"/>
              <a:t>                                        </a:t>
            </a:r>
          </a:p>
          <a:p>
            <a:pPr marL="228600" indent="-228600"/>
            <a:r>
              <a:rPr lang="ru-RU" sz="1200" dirty="0" smtClean="0"/>
              <a:t>  </a:t>
            </a:r>
          </a:p>
          <a:p>
            <a:pPr marL="228600" indent="-228600"/>
            <a:endParaRPr lang="ru-RU" sz="1200" dirty="0" smtClean="0"/>
          </a:p>
          <a:p>
            <a:pPr marL="228600" indent="-228600">
              <a:buAutoNum type="arabicPeriod" startAt="11"/>
            </a:pPr>
            <a:endParaRPr lang="ru-RU" sz="1200" dirty="0" smtClean="0"/>
          </a:p>
          <a:p>
            <a:pPr marL="228600" indent="-228600">
              <a:buAutoNum type="arabicPeriod" startAt="11"/>
            </a:pPr>
            <a:endParaRPr lang="ru-RU" sz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427984" y="764704"/>
            <a:ext cx="49685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r>
              <a:rPr lang="ru-RU" sz="1200" b="1" dirty="0" smtClean="0">
                <a:solidFill>
                  <a:srgbClr val="FF0000"/>
                </a:solidFill>
              </a:rPr>
              <a:t>    </a:t>
            </a:r>
            <a:endParaRPr lang="ru-RU" sz="1200" dirty="0" smtClean="0">
              <a:solidFill>
                <a:srgbClr val="0000FF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72000" y="98072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indent="-228600">
              <a:buAutoNum type="arabicPeriod"/>
            </a:pPr>
            <a:endParaRPr lang="ru-RU" dirty="0" smtClean="0">
              <a:solidFill>
                <a:srgbClr val="1503FB"/>
              </a:solidFill>
            </a:endParaRPr>
          </a:p>
          <a:p>
            <a:pPr marL="228600" indent="-228600"/>
            <a:r>
              <a:rPr lang="ru-RU" b="1" dirty="0" smtClean="0">
                <a:solidFill>
                  <a:srgbClr val="FF0000"/>
                </a:solidFill>
              </a:rPr>
              <a:t>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23528" y="6021288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AutoNum type="arabicPeriod"/>
            </a:pPr>
            <a:endParaRPr lang="ru-RU" sz="1200" b="1" dirty="0" smtClean="0">
              <a:solidFill>
                <a:srgbClr val="C00000"/>
              </a:solidFill>
            </a:endParaRPr>
          </a:p>
          <a:p>
            <a:pPr marL="228600" indent="-228600"/>
            <a:r>
              <a:rPr lang="ru-RU" sz="1200" dirty="0" smtClean="0">
                <a:solidFill>
                  <a:srgbClr val="1503FB"/>
                </a:solidFill>
              </a:rPr>
              <a:t> </a:t>
            </a:r>
            <a:endParaRPr lang="ru-RU" sz="1200" dirty="0" smtClean="0">
              <a:solidFill>
                <a:srgbClr val="0000FF"/>
              </a:solidFill>
            </a:endParaRPr>
          </a:p>
          <a:p>
            <a:endParaRPr lang="ru-RU" b="1" dirty="0" smtClean="0">
              <a:solidFill>
                <a:srgbClr val="C00000"/>
              </a:solidFill>
            </a:endParaRPr>
          </a:p>
          <a:p>
            <a:r>
              <a:rPr lang="ru-RU" b="1" dirty="0" smtClean="0">
                <a:solidFill>
                  <a:srgbClr val="FF0000"/>
                </a:solidFill>
              </a:rPr>
              <a:t>                                                        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6211669"/>
            <a:ext cx="96125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r>
              <a:rPr lang="ru-RU" dirty="0" smtClean="0">
                <a:solidFill>
                  <a:srgbClr val="0000FF"/>
                </a:solidFill>
              </a:rPr>
              <a:t> </a:t>
            </a:r>
            <a:r>
              <a:rPr lang="ru-RU" dirty="0" smtClean="0">
                <a:solidFill>
                  <a:srgbClr val="1503FB"/>
                </a:solidFill>
              </a:rPr>
              <a:t>«Поздравляю!» </a:t>
            </a:r>
            <a:r>
              <a:rPr lang="ru-RU" dirty="0" err="1" smtClean="0">
                <a:solidFill>
                  <a:srgbClr val="1503FB"/>
                </a:solidFill>
              </a:rPr>
              <a:t>Немельгина</a:t>
            </a:r>
            <a:r>
              <a:rPr lang="ru-RU" dirty="0" smtClean="0">
                <a:solidFill>
                  <a:srgbClr val="1503FB"/>
                </a:solidFill>
              </a:rPr>
              <a:t> Галина Владимировна, педагог  дополнительного образования.</a:t>
            </a:r>
          </a:p>
        </p:txBody>
      </p:sp>
      <p:pic>
        <p:nvPicPr>
          <p:cNvPr id="13" name="Picture 5" descr="I:\0 Ц    Э    О\фото 2018-19 уч год\2019г. осень и зима\20191206_13535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764704"/>
            <a:ext cx="6480720" cy="48605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>
                <a:alpha val="47000"/>
              </a:srgbClr>
            </a:gs>
            <a:gs pos="61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836712"/>
            <a:ext cx="43924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 smtClean="0">
              <a:solidFill>
                <a:srgbClr val="1503FB"/>
              </a:solidFill>
            </a:endParaRPr>
          </a:p>
          <a:p>
            <a:pPr marL="228600" indent="-228600">
              <a:buAutoNum type="arabicPeriod"/>
            </a:pPr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55576" y="0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FF"/>
                </a:solidFill>
              </a:rPr>
              <a:t>Фотоматериалы. Номинация «Открытка  о  природе» (из  макулатуры)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580112" y="836712"/>
            <a:ext cx="35638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endParaRPr lang="ru-RU" sz="1200" dirty="0" smtClean="0"/>
          </a:p>
          <a:p>
            <a:pPr marL="228600" indent="-228600"/>
            <a:endParaRPr lang="ru-RU" sz="1200" dirty="0" smtClean="0"/>
          </a:p>
          <a:p>
            <a:pPr marL="228600" indent="-228600"/>
            <a:endParaRPr lang="ru-RU" sz="1200" dirty="0" smtClean="0"/>
          </a:p>
          <a:p>
            <a:pPr marL="228600" indent="-228600"/>
            <a:r>
              <a:rPr lang="ru-RU" sz="1200" dirty="0" smtClean="0"/>
              <a:t>                                        </a:t>
            </a:r>
          </a:p>
          <a:p>
            <a:pPr marL="228600" indent="-228600"/>
            <a:r>
              <a:rPr lang="ru-RU" sz="1200" dirty="0" smtClean="0"/>
              <a:t>  </a:t>
            </a:r>
          </a:p>
          <a:p>
            <a:pPr marL="228600" indent="-228600"/>
            <a:endParaRPr lang="ru-RU" sz="1200" dirty="0" smtClean="0"/>
          </a:p>
          <a:p>
            <a:pPr marL="228600" indent="-228600">
              <a:buAutoNum type="arabicPeriod" startAt="11"/>
            </a:pPr>
            <a:endParaRPr lang="ru-RU" sz="1200" dirty="0" smtClean="0"/>
          </a:p>
          <a:p>
            <a:pPr marL="228600" indent="-228600">
              <a:buAutoNum type="arabicPeriod" startAt="11"/>
            </a:pPr>
            <a:endParaRPr lang="ru-RU" sz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427984" y="764704"/>
            <a:ext cx="49685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r>
              <a:rPr lang="ru-RU" sz="1200" b="1" dirty="0" smtClean="0">
                <a:solidFill>
                  <a:srgbClr val="FF0000"/>
                </a:solidFill>
              </a:rPr>
              <a:t>    </a:t>
            </a:r>
            <a:endParaRPr lang="ru-RU" sz="1200" dirty="0" smtClean="0">
              <a:solidFill>
                <a:srgbClr val="0000FF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72000" y="98072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indent="-228600">
              <a:buAutoNum type="arabicPeriod"/>
            </a:pPr>
            <a:endParaRPr lang="ru-RU" dirty="0" smtClean="0">
              <a:solidFill>
                <a:srgbClr val="1503FB"/>
              </a:solidFill>
            </a:endParaRPr>
          </a:p>
          <a:p>
            <a:pPr marL="228600" indent="-228600"/>
            <a:r>
              <a:rPr lang="ru-RU" b="1" dirty="0" smtClean="0">
                <a:solidFill>
                  <a:srgbClr val="FF0000"/>
                </a:solidFill>
              </a:rPr>
              <a:t>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23528" y="6021288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AutoNum type="arabicPeriod"/>
            </a:pPr>
            <a:endParaRPr lang="ru-RU" sz="1200" b="1" dirty="0" smtClean="0">
              <a:solidFill>
                <a:srgbClr val="C00000"/>
              </a:solidFill>
            </a:endParaRPr>
          </a:p>
          <a:p>
            <a:pPr marL="228600" indent="-228600"/>
            <a:r>
              <a:rPr lang="ru-RU" sz="1200" dirty="0" smtClean="0">
                <a:solidFill>
                  <a:srgbClr val="1503FB"/>
                </a:solidFill>
              </a:rPr>
              <a:t> </a:t>
            </a:r>
            <a:endParaRPr lang="ru-RU" sz="1200" dirty="0" smtClean="0">
              <a:solidFill>
                <a:srgbClr val="0000FF"/>
              </a:solidFill>
            </a:endParaRPr>
          </a:p>
          <a:p>
            <a:endParaRPr lang="ru-RU" b="1" dirty="0" smtClean="0">
              <a:solidFill>
                <a:srgbClr val="C00000"/>
              </a:solidFill>
            </a:endParaRPr>
          </a:p>
          <a:p>
            <a:r>
              <a:rPr lang="ru-RU" b="1" dirty="0" smtClean="0">
                <a:solidFill>
                  <a:srgbClr val="FF0000"/>
                </a:solidFill>
              </a:rPr>
              <a:t>                                                        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6211669"/>
            <a:ext cx="96125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r>
              <a:rPr lang="ru-RU" dirty="0" smtClean="0">
                <a:solidFill>
                  <a:srgbClr val="0000FF"/>
                </a:solidFill>
              </a:rPr>
              <a:t> </a:t>
            </a:r>
            <a:r>
              <a:rPr lang="ru-RU" dirty="0" smtClean="0">
                <a:solidFill>
                  <a:srgbClr val="1503FB"/>
                </a:solidFill>
              </a:rPr>
              <a:t>«Поздравляю!» </a:t>
            </a:r>
            <a:r>
              <a:rPr lang="ru-RU" dirty="0" err="1" smtClean="0">
                <a:solidFill>
                  <a:srgbClr val="1503FB"/>
                </a:solidFill>
              </a:rPr>
              <a:t>Немельгина</a:t>
            </a:r>
            <a:r>
              <a:rPr lang="ru-RU" dirty="0" smtClean="0">
                <a:solidFill>
                  <a:srgbClr val="1503FB"/>
                </a:solidFill>
              </a:rPr>
              <a:t> Галина Владимировна, педагог  дополнительного образования.</a:t>
            </a:r>
          </a:p>
        </p:txBody>
      </p:sp>
      <p:pic>
        <p:nvPicPr>
          <p:cNvPr id="35842" name="Picture 2" descr="I:\0 Ц    Э    О\фото 2018-19 уч год\2019г. осень и зима\20191206_135429.jpg"/>
          <p:cNvPicPr>
            <a:picLocks noChangeAspect="1" noChangeArrowheads="1"/>
          </p:cNvPicPr>
          <p:nvPr/>
        </p:nvPicPr>
        <p:blipFill>
          <a:blip r:embed="rId3" cstate="print"/>
          <a:srcRect l="9838" t="4851" b="4851"/>
          <a:stretch>
            <a:fillRect/>
          </a:stretch>
        </p:blipFill>
        <p:spPr bwMode="auto">
          <a:xfrm>
            <a:off x="1187624" y="692696"/>
            <a:ext cx="7054602" cy="52989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61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rect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836712"/>
            <a:ext cx="43924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 smtClean="0">
              <a:solidFill>
                <a:srgbClr val="1503FB"/>
              </a:solidFill>
            </a:endParaRPr>
          </a:p>
          <a:p>
            <a:pPr marL="228600" indent="-228600">
              <a:buAutoNum type="arabicPeriod"/>
            </a:pPr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55576" y="0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FF"/>
                </a:solidFill>
              </a:rPr>
              <a:t>Фотоматериалы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580112" y="836712"/>
            <a:ext cx="35638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endParaRPr lang="ru-RU" sz="1200" dirty="0" smtClean="0"/>
          </a:p>
          <a:p>
            <a:pPr marL="228600" indent="-228600"/>
            <a:endParaRPr lang="ru-RU" sz="1200" dirty="0" smtClean="0"/>
          </a:p>
          <a:p>
            <a:pPr marL="228600" indent="-228600"/>
            <a:endParaRPr lang="ru-RU" sz="1200" dirty="0" smtClean="0"/>
          </a:p>
          <a:p>
            <a:pPr marL="228600" indent="-228600"/>
            <a:r>
              <a:rPr lang="ru-RU" sz="1200" dirty="0" smtClean="0"/>
              <a:t>                                        </a:t>
            </a:r>
          </a:p>
          <a:p>
            <a:pPr marL="228600" indent="-228600"/>
            <a:r>
              <a:rPr lang="ru-RU" sz="1200" dirty="0" smtClean="0"/>
              <a:t>  </a:t>
            </a:r>
          </a:p>
          <a:p>
            <a:pPr marL="228600" indent="-228600"/>
            <a:endParaRPr lang="ru-RU" sz="1200" dirty="0" smtClean="0"/>
          </a:p>
          <a:p>
            <a:pPr marL="228600" indent="-228600">
              <a:buAutoNum type="arabicPeriod" startAt="11"/>
            </a:pPr>
            <a:endParaRPr lang="ru-RU" sz="1200" dirty="0" smtClean="0"/>
          </a:p>
          <a:p>
            <a:pPr marL="228600" indent="-228600">
              <a:buAutoNum type="arabicPeriod" startAt="11"/>
            </a:pPr>
            <a:endParaRPr lang="ru-RU" sz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427984" y="764704"/>
            <a:ext cx="49685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r>
              <a:rPr lang="ru-RU" sz="1200" b="1" dirty="0" smtClean="0">
                <a:solidFill>
                  <a:srgbClr val="FF0000"/>
                </a:solidFill>
              </a:rPr>
              <a:t>    </a:t>
            </a:r>
            <a:endParaRPr lang="ru-RU" sz="1200" dirty="0" smtClean="0">
              <a:solidFill>
                <a:srgbClr val="0000FF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72000" y="98072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indent="-228600">
              <a:buAutoNum type="arabicPeriod"/>
            </a:pPr>
            <a:endParaRPr lang="ru-RU" dirty="0" smtClean="0">
              <a:solidFill>
                <a:srgbClr val="1503FB"/>
              </a:solidFill>
            </a:endParaRPr>
          </a:p>
          <a:p>
            <a:pPr marL="228600" indent="-228600"/>
            <a:r>
              <a:rPr lang="ru-RU" b="1" dirty="0" smtClean="0">
                <a:solidFill>
                  <a:srgbClr val="FF0000"/>
                </a:solidFill>
              </a:rPr>
              <a:t>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23528" y="6021288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AutoNum type="arabicPeriod"/>
            </a:pPr>
            <a:endParaRPr lang="ru-RU" sz="1200" b="1" dirty="0" smtClean="0">
              <a:solidFill>
                <a:srgbClr val="C00000"/>
              </a:solidFill>
            </a:endParaRPr>
          </a:p>
          <a:p>
            <a:pPr marL="228600" indent="-228600"/>
            <a:r>
              <a:rPr lang="ru-RU" sz="1200" dirty="0" smtClean="0">
                <a:solidFill>
                  <a:srgbClr val="1503FB"/>
                </a:solidFill>
              </a:rPr>
              <a:t> </a:t>
            </a:r>
            <a:endParaRPr lang="ru-RU" sz="1200" dirty="0" smtClean="0">
              <a:solidFill>
                <a:srgbClr val="0000FF"/>
              </a:solidFill>
            </a:endParaRPr>
          </a:p>
          <a:p>
            <a:endParaRPr lang="ru-RU" b="1" dirty="0" smtClean="0">
              <a:solidFill>
                <a:srgbClr val="C00000"/>
              </a:solidFill>
            </a:endParaRPr>
          </a:p>
          <a:p>
            <a:r>
              <a:rPr lang="ru-RU" b="1" dirty="0" smtClean="0">
                <a:solidFill>
                  <a:srgbClr val="FF0000"/>
                </a:solidFill>
              </a:rPr>
              <a:t>                                                        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6211669"/>
            <a:ext cx="96125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r>
              <a:rPr lang="ru-RU" dirty="0" smtClean="0">
                <a:solidFill>
                  <a:srgbClr val="0000FF"/>
                </a:solidFill>
              </a:rPr>
              <a:t> </a:t>
            </a:r>
            <a:endParaRPr lang="ru-RU" dirty="0" smtClean="0">
              <a:solidFill>
                <a:srgbClr val="1503FB"/>
              </a:solidFill>
            </a:endParaRPr>
          </a:p>
        </p:txBody>
      </p:sp>
      <p:pic>
        <p:nvPicPr>
          <p:cNvPr id="13" name="Picture 2" descr="I:\0 Ц    Э    О\фото 2018-19 уч год\2019г. осень и зима\20191206_135228.jpg"/>
          <p:cNvPicPr>
            <a:picLocks noChangeAspect="1" noChangeArrowheads="1"/>
          </p:cNvPicPr>
          <p:nvPr/>
        </p:nvPicPr>
        <p:blipFill>
          <a:blip r:embed="rId3" cstate="print"/>
          <a:srcRect l="1963" b="3801"/>
          <a:stretch>
            <a:fillRect/>
          </a:stretch>
        </p:blipFill>
        <p:spPr bwMode="auto">
          <a:xfrm>
            <a:off x="467544" y="476672"/>
            <a:ext cx="8023252" cy="59046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>
                <a:alpha val="35000"/>
              </a:srgbClr>
            </a:gs>
            <a:gs pos="61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79512" y="764704"/>
            <a:ext cx="10081120" cy="7879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FF0000"/>
                </a:solidFill>
              </a:rPr>
              <a:t>   </a:t>
            </a:r>
            <a:r>
              <a:rPr lang="ru-RU" sz="1200" b="1" dirty="0" smtClean="0">
                <a:solidFill>
                  <a:srgbClr val="C00000"/>
                </a:solidFill>
              </a:rPr>
              <a:t>Номинация «Дорожки  здоровья,  массажные  коврики»               </a:t>
            </a:r>
            <a:endParaRPr lang="ru-RU" sz="1200" dirty="0" smtClean="0">
              <a:solidFill>
                <a:srgbClr val="C00000"/>
              </a:solidFill>
            </a:endParaRPr>
          </a:p>
          <a:p>
            <a:pPr marL="228600" indent="-228600"/>
            <a:r>
              <a:rPr lang="ru-RU" sz="1400" dirty="0" smtClean="0">
                <a:solidFill>
                  <a:srgbClr val="1503FB"/>
                </a:solidFill>
              </a:rPr>
              <a:t>1. «Массажная  дорожка». </a:t>
            </a:r>
            <a:r>
              <a:rPr lang="ru-RU" sz="1400" dirty="0" err="1" smtClean="0">
                <a:solidFill>
                  <a:srgbClr val="1503FB"/>
                </a:solidFill>
              </a:rPr>
              <a:t>Чикашова</a:t>
            </a:r>
            <a:r>
              <a:rPr lang="ru-RU" sz="1400" dirty="0" smtClean="0">
                <a:solidFill>
                  <a:srgbClr val="1503FB"/>
                </a:solidFill>
              </a:rPr>
              <a:t> Елена Владимировна, воспитатель.</a:t>
            </a:r>
          </a:p>
          <a:p>
            <a:pPr marL="228600" indent="-228600"/>
            <a:r>
              <a:rPr lang="ru-RU" sz="1400" dirty="0" smtClean="0">
                <a:solidFill>
                  <a:srgbClr val="1503FB"/>
                </a:solidFill>
              </a:rPr>
              <a:t>2. «Коврики здоровья». Фатеев  Сергей, старшая группа №7.</a:t>
            </a:r>
          </a:p>
          <a:p>
            <a:pPr marL="228600" indent="-228600"/>
            <a:r>
              <a:rPr lang="ru-RU" sz="1400" dirty="0" smtClean="0">
                <a:solidFill>
                  <a:srgbClr val="1503FB"/>
                </a:solidFill>
              </a:rPr>
              <a:t>3. «Массажная  дорожка».  Михайлова Кристина,  младшая группа №9.</a:t>
            </a:r>
          </a:p>
          <a:p>
            <a:pPr marL="228600" indent="-228600">
              <a:buAutoNum type="arabicPeriod" startAt="4"/>
            </a:pPr>
            <a:r>
              <a:rPr lang="ru-RU" sz="1400" dirty="0" smtClean="0">
                <a:solidFill>
                  <a:srgbClr val="1503FB"/>
                </a:solidFill>
              </a:rPr>
              <a:t>«Коврик для ходьбы». </a:t>
            </a:r>
            <a:r>
              <a:rPr lang="ru-RU" sz="1400" dirty="0" err="1" smtClean="0">
                <a:solidFill>
                  <a:srgbClr val="1503FB"/>
                </a:solidFill>
              </a:rPr>
              <a:t>Белик</a:t>
            </a:r>
            <a:r>
              <a:rPr lang="ru-RU" sz="1400" dirty="0" smtClean="0">
                <a:solidFill>
                  <a:srgbClr val="1503FB"/>
                </a:solidFill>
              </a:rPr>
              <a:t>  Арсений, младшая гр.№9.</a:t>
            </a:r>
          </a:p>
          <a:p>
            <a:pPr marL="228600" indent="-228600">
              <a:buAutoNum type="arabicPeriod" startAt="4"/>
            </a:pPr>
            <a:r>
              <a:rPr lang="ru-RU" sz="1400" dirty="0" smtClean="0">
                <a:solidFill>
                  <a:srgbClr val="1503FB"/>
                </a:solidFill>
              </a:rPr>
              <a:t>«Коврик».  Нефедова Кристина,  средняя группа,  группа №10.</a:t>
            </a:r>
          </a:p>
          <a:p>
            <a:pPr marL="228600" indent="-228600">
              <a:buAutoNum type="arabicPeriod" startAt="4"/>
            </a:pPr>
            <a:r>
              <a:rPr lang="ru-RU" sz="1400" dirty="0" smtClean="0">
                <a:solidFill>
                  <a:srgbClr val="1503FB"/>
                </a:solidFill>
              </a:rPr>
              <a:t>«Коврик для  здоровья». Глазов  Роман, средняя группа №10.</a:t>
            </a:r>
          </a:p>
          <a:p>
            <a:pPr marL="228600" indent="-228600">
              <a:buAutoNum type="arabicPeriod" startAt="4"/>
            </a:pPr>
            <a:r>
              <a:rPr lang="ru-RU" sz="1400" dirty="0" smtClean="0">
                <a:solidFill>
                  <a:srgbClr val="1503FB"/>
                </a:solidFill>
              </a:rPr>
              <a:t>«Пазлы </a:t>
            </a:r>
            <a:r>
              <a:rPr lang="ru-RU" sz="1400" dirty="0" err="1" smtClean="0">
                <a:solidFill>
                  <a:srgbClr val="1503FB"/>
                </a:solidFill>
              </a:rPr>
              <a:t>массажеры</a:t>
            </a:r>
            <a:r>
              <a:rPr lang="ru-RU" sz="1400" dirty="0" smtClean="0">
                <a:solidFill>
                  <a:srgbClr val="1503FB"/>
                </a:solidFill>
              </a:rPr>
              <a:t> для ходьбы». Алексеева  Валерия, средняя гр.№6.</a:t>
            </a:r>
          </a:p>
          <a:p>
            <a:pPr marL="228600" indent="-228600">
              <a:buAutoNum type="arabicPeriod" startAt="4"/>
            </a:pPr>
            <a:r>
              <a:rPr lang="ru-RU" sz="1400" dirty="0" smtClean="0">
                <a:solidFill>
                  <a:srgbClr val="1503FB"/>
                </a:solidFill>
              </a:rPr>
              <a:t>«Коврик для массажа  ступней». Лактионов Арсений, средняя гр. №6.</a:t>
            </a:r>
          </a:p>
          <a:p>
            <a:pPr marL="228600" indent="-228600">
              <a:buAutoNum type="arabicPeriod" startAt="4"/>
            </a:pPr>
            <a:r>
              <a:rPr lang="ru-RU" sz="1400" dirty="0" smtClean="0">
                <a:solidFill>
                  <a:srgbClr val="1503FB"/>
                </a:solidFill>
              </a:rPr>
              <a:t>«Дорожка здоровья». Комарова  Валерия, младшая гр. №1.</a:t>
            </a:r>
          </a:p>
          <a:p>
            <a:pPr marL="228600" indent="-228600">
              <a:buAutoNum type="arabicPeriod" startAt="4"/>
            </a:pPr>
            <a:r>
              <a:rPr lang="ru-RU" sz="1400" dirty="0" smtClean="0">
                <a:solidFill>
                  <a:srgbClr val="1503FB"/>
                </a:solidFill>
              </a:rPr>
              <a:t> «Дорожка здоровья». </a:t>
            </a:r>
            <a:r>
              <a:rPr lang="ru-RU" sz="1400" dirty="0" err="1" smtClean="0">
                <a:solidFill>
                  <a:srgbClr val="1503FB"/>
                </a:solidFill>
              </a:rPr>
              <a:t>Зинова</a:t>
            </a:r>
            <a:r>
              <a:rPr lang="ru-RU" sz="1400" dirty="0" smtClean="0">
                <a:solidFill>
                  <a:srgbClr val="1503FB"/>
                </a:solidFill>
              </a:rPr>
              <a:t> Злата, младшая группа №1.</a:t>
            </a:r>
          </a:p>
          <a:p>
            <a:pPr marL="228600" indent="-228600">
              <a:buAutoNum type="arabicPeriod" startAt="4"/>
            </a:pPr>
            <a:r>
              <a:rPr lang="ru-RU" sz="1400" dirty="0" smtClean="0">
                <a:solidFill>
                  <a:srgbClr val="1503FB"/>
                </a:solidFill>
              </a:rPr>
              <a:t> «Дорожка здоровья». Прокопенко Николай, младшая группа №1.</a:t>
            </a:r>
          </a:p>
          <a:p>
            <a:pPr marL="228600" indent="-228600">
              <a:buAutoNum type="arabicPeriod" startAt="4"/>
            </a:pPr>
            <a:r>
              <a:rPr lang="ru-RU" sz="1400" dirty="0" smtClean="0">
                <a:solidFill>
                  <a:srgbClr val="1503FB"/>
                </a:solidFill>
              </a:rPr>
              <a:t>«Дорожка здоровья». Воронин Евгений, младшая группа №1.</a:t>
            </a:r>
          </a:p>
          <a:p>
            <a:pPr marL="228600" indent="-228600">
              <a:buAutoNum type="arabicPeriod" startAt="4"/>
            </a:pPr>
            <a:r>
              <a:rPr lang="ru-RU" sz="1400" dirty="0" smtClean="0">
                <a:solidFill>
                  <a:srgbClr val="1503FB"/>
                </a:solidFill>
              </a:rPr>
              <a:t>«Дорожка здоровья». </a:t>
            </a:r>
            <a:r>
              <a:rPr lang="ru-RU" sz="1400" dirty="0" err="1" smtClean="0">
                <a:solidFill>
                  <a:srgbClr val="1503FB"/>
                </a:solidFill>
              </a:rPr>
              <a:t>Коробская</a:t>
            </a:r>
            <a:r>
              <a:rPr lang="ru-RU" sz="1400" dirty="0" smtClean="0">
                <a:solidFill>
                  <a:srgbClr val="1503FB"/>
                </a:solidFill>
              </a:rPr>
              <a:t> Елизавета, младшая группа №1.</a:t>
            </a:r>
          </a:p>
          <a:p>
            <a:pPr marL="228600" indent="-228600">
              <a:buAutoNum type="arabicPeriod" startAt="4"/>
            </a:pPr>
            <a:r>
              <a:rPr lang="ru-RU" sz="1400" dirty="0" smtClean="0">
                <a:solidFill>
                  <a:srgbClr val="1503FB"/>
                </a:solidFill>
              </a:rPr>
              <a:t>«Дорожка здоровья». Рыкова </a:t>
            </a:r>
            <a:r>
              <a:rPr lang="ru-RU" sz="1400" dirty="0" err="1" smtClean="0">
                <a:solidFill>
                  <a:srgbClr val="1503FB"/>
                </a:solidFill>
              </a:rPr>
              <a:t>Дарина</a:t>
            </a:r>
            <a:r>
              <a:rPr lang="ru-RU" sz="1400" dirty="0" smtClean="0">
                <a:solidFill>
                  <a:srgbClr val="1503FB"/>
                </a:solidFill>
              </a:rPr>
              <a:t>, младшая группа №1.</a:t>
            </a:r>
          </a:p>
          <a:p>
            <a:pPr marL="228600" indent="-228600">
              <a:buAutoNum type="arabicPeriod" startAt="4"/>
            </a:pPr>
            <a:r>
              <a:rPr lang="ru-RU" sz="1400" dirty="0" smtClean="0">
                <a:solidFill>
                  <a:srgbClr val="1503FB"/>
                </a:solidFill>
              </a:rPr>
              <a:t>«Дорожка здоровья». </a:t>
            </a:r>
            <a:r>
              <a:rPr lang="ru-RU" sz="1400" dirty="0" err="1" smtClean="0">
                <a:solidFill>
                  <a:srgbClr val="1503FB"/>
                </a:solidFill>
              </a:rPr>
              <a:t>Ерлинсков</a:t>
            </a:r>
            <a:r>
              <a:rPr lang="ru-RU" sz="1400" dirty="0" smtClean="0">
                <a:solidFill>
                  <a:srgbClr val="1503FB"/>
                </a:solidFill>
              </a:rPr>
              <a:t> Семён, младшая группа №1.</a:t>
            </a:r>
          </a:p>
          <a:p>
            <a:pPr marL="228600" indent="-228600">
              <a:buAutoNum type="arabicPeriod" startAt="4"/>
            </a:pPr>
            <a:r>
              <a:rPr lang="ru-RU" sz="1400" dirty="0" smtClean="0">
                <a:solidFill>
                  <a:srgbClr val="1503FB"/>
                </a:solidFill>
              </a:rPr>
              <a:t>«Дорожка здоровья». </a:t>
            </a:r>
            <a:r>
              <a:rPr lang="ru-RU" sz="1400" dirty="0" err="1" smtClean="0">
                <a:solidFill>
                  <a:srgbClr val="1503FB"/>
                </a:solidFill>
              </a:rPr>
              <a:t>Ярдыков</a:t>
            </a:r>
            <a:r>
              <a:rPr lang="ru-RU" sz="1400" dirty="0" smtClean="0">
                <a:solidFill>
                  <a:srgbClr val="1503FB"/>
                </a:solidFill>
              </a:rPr>
              <a:t> Сергей, младшая группа №1.</a:t>
            </a:r>
          </a:p>
          <a:p>
            <a:pPr marL="228600" indent="-228600">
              <a:buAutoNum type="arabicPeriod" startAt="4"/>
            </a:pPr>
            <a:r>
              <a:rPr lang="ru-RU" sz="1400" dirty="0" smtClean="0">
                <a:solidFill>
                  <a:srgbClr val="1503FB"/>
                </a:solidFill>
              </a:rPr>
              <a:t>«Дорожка здоровья». Волков  Никита, младшая группа №1.</a:t>
            </a:r>
          </a:p>
          <a:p>
            <a:pPr marL="228600" indent="-228600">
              <a:buAutoNum type="arabicPeriod" startAt="4"/>
            </a:pPr>
            <a:r>
              <a:rPr lang="ru-RU" sz="1400" dirty="0" smtClean="0">
                <a:solidFill>
                  <a:srgbClr val="1503FB"/>
                </a:solidFill>
              </a:rPr>
              <a:t>«Дорожка здоровья». </a:t>
            </a:r>
            <a:r>
              <a:rPr lang="ru-RU" sz="1400" dirty="0" err="1" smtClean="0">
                <a:solidFill>
                  <a:srgbClr val="1503FB"/>
                </a:solidFill>
              </a:rPr>
              <a:t>Зенков</a:t>
            </a:r>
            <a:r>
              <a:rPr lang="ru-RU" sz="1400" dirty="0" smtClean="0">
                <a:solidFill>
                  <a:srgbClr val="1503FB"/>
                </a:solidFill>
              </a:rPr>
              <a:t> Демьян, младшая группа №8.</a:t>
            </a:r>
          </a:p>
          <a:p>
            <a:pPr marL="228600" indent="-228600"/>
            <a:r>
              <a:rPr lang="ru-RU" sz="1400" b="1" dirty="0" smtClean="0">
                <a:solidFill>
                  <a:srgbClr val="C00000"/>
                </a:solidFill>
              </a:rPr>
              <a:t> Номинация «Оборудование для подвижных  игр»</a:t>
            </a:r>
            <a:endParaRPr lang="ru-RU" sz="1400" dirty="0" smtClean="0">
              <a:solidFill>
                <a:srgbClr val="C00000"/>
              </a:solidFill>
            </a:endParaRPr>
          </a:p>
          <a:p>
            <a:pPr marL="228600" indent="-228600">
              <a:buFontTx/>
              <a:buAutoNum type="arabicPeriod" startAt="19"/>
            </a:pPr>
            <a:r>
              <a:rPr lang="ru-RU" sz="1400" dirty="0" smtClean="0">
                <a:solidFill>
                  <a:srgbClr val="1503FB"/>
                </a:solidFill>
              </a:rPr>
              <a:t>«Разноцветные ленты». Панова  Евгения  Николаевна, воспитатель.</a:t>
            </a:r>
          </a:p>
          <a:p>
            <a:pPr marL="228600" indent="-228600">
              <a:buFontTx/>
              <a:buAutoNum type="arabicPeriod" startAt="19"/>
            </a:pPr>
            <a:r>
              <a:rPr lang="ru-RU" sz="1400" dirty="0" smtClean="0">
                <a:solidFill>
                  <a:srgbClr val="1503FB"/>
                </a:solidFill>
              </a:rPr>
              <a:t>«Стойка». </a:t>
            </a:r>
            <a:r>
              <a:rPr lang="ru-RU" sz="1400" dirty="0" err="1" smtClean="0">
                <a:solidFill>
                  <a:srgbClr val="1503FB"/>
                </a:solidFill>
              </a:rPr>
              <a:t>Чикашова</a:t>
            </a:r>
            <a:r>
              <a:rPr lang="ru-RU" sz="1400" dirty="0" smtClean="0">
                <a:solidFill>
                  <a:srgbClr val="1503FB"/>
                </a:solidFill>
              </a:rPr>
              <a:t> Елена Владимировна, воспитатель.</a:t>
            </a:r>
            <a:endParaRPr lang="ru-RU" sz="1400" dirty="0" smtClean="0"/>
          </a:p>
          <a:p>
            <a:pPr marL="228600" indent="-228600">
              <a:buAutoNum type="arabicPeriod" startAt="19"/>
            </a:pPr>
            <a:r>
              <a:rPr lang="ru-RU" sz="1400" dirty="0" smtClean="0">
                <a:solidFill>
                  <a:srgbClr val="1503FB"/>
                </a:solidFill>
              </a:rPr>
              <a:t>«Волшебные колечки».  Волков Данил,  младшая группа №4.</a:t>
            </a:r>
          </a:p>
          <a:p>
            <a:pPr marL="228600" indent="-228600">
              <a:buAutoNum type="arabicPeriod" startAt="19"/>
            </a:pPr>
            <a:r>
              <a:rPr lang="ru-RU" sz="1400" dirty="0" smtClean="0">
                <a:solidFill>
                  <a:srgbClr val="1503FB"/>
                </a:solidFill>
              </a:rPr>
              <a:t>Тренажер «Кольцеброс». </a:t>
            </a:r>
            <a:r>
              <a:rPr lang="ru-RU" sz="1400" dirty="0" err="1" smtClean="0">
                <a:solidFill>
                  <a:srgbClr val="1503FB"/>
                </a:solidFill>
              </a:rPr>
              <a:t>Баймлер</a:t>
            </a:r>
            <a:r>
              <a:rPr lang="ru-RU" sz="1400" dirty="0" smtClean="0">
                <a:solidFill>
                  <a:srgbClr val="1503FB"/>
                </a:solidFill>
              </a:rPr>
              <a:t> Милана, младшая группа №4.</a:t>
            </a:r>
          </a:p>
          <a:p>
            <a:pPr marL="228600" indent="-228600">
              <a:buAutoNum type="arabicPeriod" startAt="19"/>
            </a:pPr>
            <a:r>
              <a:rPr lang="ru-RU" sz="1400" dirty="0" smtClean="0">
                <a:solidFill>
                  <a:srgbClr val="1503FB"/>
                </a:solidFill>
              </a:rPr>
              <a:t>«Попади в цель». Леонова Наталья,  младшая группа №4.</a:t>
            </a:r>
          </a:p>
          <a:p>
            <a:pPr marL="228600" indent="-228600">
              <a:buAutoNum type="arabicPeriod" startAt="19"/>
            </a:pPr>
            <a:r>
              <a:rPr lang="ru-RU" sz="1400" dirty="0" smtClean="0">
                <a:solidFill>
                  <a:srgbClr val="1503FB"/>
                </a:solidFill>
              </a:rPr>
              <a:t>«Хоккей».  </a:t>
            </a:r>
            <a:r>
              <a:rPr lang="ru-RU" sz="1400" dirty="0" err="1" smtClean="0">
                <a:solidFill>
                  <a:srgbClr val="1503FB"/>
                </a:solidFill>
              </a:rPr>
              <a:t>Коробский</a:t>
            </a:r>
            <a:r>
              <a:rPr lang="ru-RU" sz="1400" dirty="0" smtClean="0">
                <a:solidFill>
                  <a:srgbClr val="1503FB"/>
                </a:solidFill>
              </a:rPr>
              <a:t> Матвей, средняя группа №10.</a:t>
            </a:r>
          </a:p>
          <a:p>
            <a:pPr marL="228600" indent="-228600">
              <a:buAutoNum type="arabicPeriod" startAt="19"/>
            </a:pPr>
            <a:r>
              <a:rPr lang="ru-RU" sz="1400" dirty="0" smtClean="0">
                <a:solidFill>
                  <a:srgbClr val="1503FB"/>
                </a:solidFill>
              </a:rPr>
              <a:t>«Кольцеброс». Кузина Юля, средняя групп №6.</a:t>
            </a:r>
          </a:p>
          <a:p>
            <a:pPr marL="228600" indent="-228600">
              <a:buAutoNum type="arabicPeriod" startAt="19"/>
            </a:pPr>
            <a:r>
              <a:rPr lang="ru-RU" sz="1400" dirty="0" smtClean="0">
                <a:solidFill>
                  <a:srgbClr val="1503FB"/>
                </a:solidFill>
              </a:rPr>
              <a:t> «Ножки – ладошки»  - дорожка для  игры. Дети старшей  группы №7 и Шестакова Оксана Валерьевна, </a:t>
            </a:r>
            <a:r>
              <a:rPr lang="ru-RU" sz="1400" dirty="0" err="1" smtClean="0">
                <a:solidFill>
                  <a:srgbClr val="1503FB"/>
                </a:solidFill>
              </a:rPr>
              <a:t>вос-ль</a:t>
            </a:r>
            <a:r>
              <a:rPr lang="ru-RU" sz="1400" dirty="0" smtClean="0">
                <a:solidFill>
                  <a:srgbClr val="1503FB"/>
                </a:solidFill>
              </a:rPr>
              <a:t>.</a:t>
            </a:r>
          </a:p>
          <a:p>
            <a:pPr marL="228600" indent="-228600">
              <a:buAutoNum type="arabicPeriod" startAt="4"/>
            </a:pPr>
            <a:endParaRPr lang="ru-RU" sz="1400" dirty="0" smtClean="0">
              <a:solidFill>
                <a:srgbClr val="1503FB"/>
              </a:solidFill>
            </a:endParaRPr>
          </a:p>
          <a:p>
            <a:pPr marL="228600" indent="-228600"/>
            <a:r>
              <a:rPr lang="ru-RU" sz="1400" b="1" dirty="0" smtClean="0">
                <a:solidFill>
                  <a:srgbClr val="FF0000"/>
                </a:solidFill>
              </a:rPr>
              <a:t>    </a:t>
            </a:r>
          </a:p>
          <a:p>
            <a:endParaRPr lang="ru-RU" sz="14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20033" y="-41647"/>
            <a:ext cx="806489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FF"/>
                </a:solidFill>
              </a:rPr>
              <a:t>Работы, представленные  на  конкурс-выставку «Вторая  жизнь  вещей»  </a:t>
            </a:r>
            <a:endParaRPr lang="ru-RU" sz="1600" b="1" dirty="0" smtClean="0">
              <a:solidFill>
                <a:srgbClr val="0000FF"/>
              </a:solidFill>
            </a:endParaRPr>
          </a:p>
          <a:p>
            <a:r>
              <a:rPr lang="ru-RU" sz="1600" dirty="0" smtClean="0">
                <a:solidFill>
                  <a:srgbClr val="C00000"/>
                </a:solidFill>
                <a:ea typeface="Times New Roman" pitchFamily="18" charset="0"/>
                <a:cs typeface="Arial" pitchFamily="34" charset="0"/>
              </a:rPr>
              <a:t>«</a:t>
            </a:r>
            <a:r>
              <a:rPr lang="ru-RU" sz="1600" b="1" dirty="0" smtClean="0">
                <a:solidFill>
                  <a:srgbClr val="C00000"/>
                </a:solidFill>
                <a:ea typeface="Times New Roman" pitchFamily="18" charset="0"/>
                <a:cs typeface="Arial" pitchFamily="34" charset="0"/>
              </a:rPr>
              <a:t>Спортивное оборудование из  бросового материала» </a:t>
            </a:r>
            <a:r>
              <a:rPr lang="ru-RU" sz="1600" dirty="0" smtClean="0">
                <a:solidFill>
                  <a:srgbClr val="C00000"/>
                </a:solidFill>
                <a:ea typeface="Times New Roman" pitchFamily="18" charset="0"/>
                <a:cs typeface="Arial" pitchFamily="34" charset="0"/>
              </a:rPr>
              <a:t>- для </a:t>
            </a:r>
            <a:r>
              <a:rPr lang="ru-RU" sz="1600" dirty="0" smtClean="0">
                <a:solidFill>
                  <a:srgbClr val="0101B3"/>
                </a:solidFill>
                <a:ea typeface="Times New Roman" pitchFamily="18" charset="0"/>
                <a:cs typeface="Arial" pitchFamily="34" charset="0"/>
              </a:rPr>
              <a:t>детей, родителей, младших, средних, старших групп, воспитателей</a:t>
            </a:r>
            <a:r>
              <a:rPr lang="ru-RU" sz="1600" b="1" dirty="0" smtClean="0">
                <a:solidFill>
                  <a:srgbClr val="0101B3"/>
                </a:solidFill>
              </a:rPr>
              <a:t>                                                              </a:t>
            </a:r>
            <a:endParaRPr lang="ru-RU" sz="1600" dirty="0">
              <a:solidFill>
                <a:srgbClr val="0101B3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580112" y="836712"/>
            <a:ext cx="35638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endParaRPr lang="ru-RU" sz="1200" dirty="0" smtClean="0"/>
          </a:p>
          <a:p>
            <a:pPr marL="228600" indent="-228600"/>
            <a:endParaRPr lang="ru-RU" sz="1200" dirty="0" smtClean="0"/>
          </a:p>
          <a:p>
            <a:pPr marL="228600" indent="-228600"/>
            <a:endParaRPr lang="ru-RU" sz="1200" dirty="0" smtClean="0"/>
          </a:p>
          <a:p>
            <a:pPr marL="228600" indent="-228600"/>
            <a:r>
              <a:rPr lang="ru-RU" sz="1200" dirty="0" smtClean="0"/>
              <a:t>                                        </a:t>
            </a:r>
          </a:p>
          <a:p>
            <a:pPr marL="228600" indent="-228600"/>
            <a:r>
              <a:rPr lang="ru-RU" sz="1200" dirty="0" smtClean="0"/>
              <a:t>  </a:t>
            </a:r>
          </a:p>
          <a:p>
            <a:pPr marL="228600" indent="-228600"/>
            <a:endParaRPr lang="ru-RU" sz="1200" dirty="0" smtClean="0"/>
          </a:p>
          <a:p>
            <a:pPr marL="228600" indent="-228600">
              <a:buAutoNum type="arabicPeriod" startAt="11"/>
            </a:pPr>
            <a:endParaRPr lang="ru-RU" sz="1200" dirty="0" smtClean="0"/>
          </a:p>
          <a:p>
            <a:pPr marL="228600" indent="-228600">
              <a:buAutoNum type="arabicPeriod" startAt="11"/>
            </a:pPr>
            <a:endParaRPr lang="ru-RU" sz="1200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Блок-схема: документ 13"/>
          <p:cNvSpPr/>
          <p:nvPr/>
        </p:nvSpPr>
        <p:spPr>
          <a:xfrm>
            <a:off x="971600" y="764704"/>
            <a:ext cx="6984776" cy="3528392"/>
          </a:xfrm>
          <a:prstGeom prst="flowChartDocument">
            <a:avLst/>
          </a:prstGeom>
          <a:gradFill flip="none" rotWithShape="1">
            <a:gsLst>
              <a:gs pos="0">
                <a:srgbClr val="0000FF">
                  <a:tint val="66000"/>
                  <a:satMod val="160000"/>
                </a:srgbClr>
              </a:gs>
              <a:gs pos="50000">
                <a:srgbClr val="0000FF">
                  <a:tint val="44500"/>
                  <a:satMod val="160000"/>
                </a:srgbClr>
              </a:gs>
              <a:gs pos="100000">
                <a:srgbClr val="0000FF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00FF"/>
                </a:solidFill>
              </a:ln>
              <a:solidFill>
                <a:srgbClr val="0000FF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836712"/>
            <a:ext cx="43924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 smtClean="0">
              <a:solidFill>
                <a:srgbClr val="1503FB"/>
              </a:solidFill>
            </a:endParaRPr>
          </a:p>
          <a:p>
            <a:pPr marL="228600" indent="-228600">
              <a:buAutoNum type="arabicPeriod"/>
            </a:pPr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260648"/>
            <a:ext cx="85456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   Результаты  Конкурса –выставки   «Вторая  жизнь  вещей»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  </a:t>
            </a:r>
            <a:endParaRPr lang="ru-RU" sz="1600" b="1" dirty="0" smtClean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580112" y="836712"/>
            <a:ext cx="35638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endParaRPr lang="ru-RU" sz="1200" dirty="0" smtClean="0"/>
          </a:p>
          <a:p>
            <a:pPr marL="228600" indent="-228600"/>
            <a:endParaRPr lang="ru-RU" sz="1200" dirty="0" smtClean="0"/>
          </a:p>
          <a:p>
            <a:pPr marL="228600" indent="-228600"/>
            <a:endParaRPr lang="ru-RU" sz="1200" dirty="0" smtClean="0"/>
          </a:p>
          <a:p>
            <a:pPr marL="228600" indent="-228600"/>
            <a:r>
              <a:rPr lang="ru-RU" sz="1200" dirty="0" smtClean="0"/>
              <a:t>                                        </a:t>
            </a:r>
          </a:p>
          <a:p>
            <a:pPr marL="228600" indent="-228600"/>
            <a:r>
              <a:rPr lang="ru-RU" sz="1200" dirty="0" smtClean="0"/>
              <a:t>  </a:t>
            </a:r>
          </a:p>
          <a:p>
            <a:pPr marL="228600" indent="-228600"/>
            <a:endParaRPr lang="ru-RU" sz="1200" dirty="0" smtClean="0"/>
          </a:p>
          <a:p>
            <a:pPr marL="228600" indent="-228600">
              <a:buAutoNum type="arabicPeriod" startAt="11"/>
            </a:pPr>
            <a:endParaRPr lang="ru-RU" sz="1200" dirty="0" smtClean="0"/>
          </a:p>
          <a:p>
            <a:pPr marL="228600" indent="-228600">
              <a:buAutoNum type="arabicPeriod" startAt="11"/>
            </a:pPr>
            <a:endParaRPr lang="ru-RU" sz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427984" y="764704"/>
            <a:ext cx="49685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r>
              <a:rPr lang="ru-RU" sz="1200" b="1" dirty="0" smtClean="0">
                <a:solidFill>
                  <a:srgbClr val="FF0000"/>
                </a:solidFill>
              </a:rPr>
              <a:t>    </a:t>
            </a:r>
            <a:endParaRPr lang="ru-RU" sz="1200" dirty="0" smtClean="0">
              <a:solidFill>
                <a:srgbClr val="0000FF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72000" y="90872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indent="-228600">
              <a:buAutoNum type="arabicPeriod"/>
            </a:pPr>
            <a:endParaRPr lang="ru-RU" dirty="0" smtClean="0">
              <a:solidFill>
                <a:srgbClr val="1503FB"/>
              </a:solidFill>
            </a:endParaRPr>
          </a:p>
          <a:p>
            <a:pPr marL="228600" indent="-228600"/>
            <a:r>
              <a:rPr lang="ru-RU" b="1" dirty="0" smtClean="0">
                <a:solidFill>
                  <a:srgbClr val="FF0000"/>
                </a:solidFill>
              </a:rPr>
              <a:t>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115616" y="980728"/>
            <a:ext cx="9162764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00FF"/>
                </a:solidFill>
              </a:rPr>
              <a:t> </a:t>
            </a:r>
            <a:r>
              <a:rPr lang="ru-RU" sz="1400" dirty="0" smtClean="0">
                <a:solidFill>
                  <a:srgbClr val="0000FF"/>
                </a:solidFill>
              </a:rPr>
              <a:t>         </a:t>
            </a:r>
            <a:r>
              <a:rPr lang="ru-RU" sz="1400" b="1" dirty="0" smtClean="0">
                <a:solidFill>
                  <a:srgbClr val="C00000"/>
                </a:solidFill>
              </a:rPr>
              <a:t>Номинация  </a:t>
            </a:r>
            <a:r>
              <a:rPr lang="ru-RU" sz="1400" b="1" dirty="0" smtClean="0">
                <a:solidFill>
                  <a:srgbClr val="C00000"/>
                </a:solidFill>
                <a:cs typeface="Arial" pitchFamily="34" charset="0"/>
              </a:rPr>
              <a:t>«Творческий  педагог»</a:t>
            </a:r>
          </a:p>
          <a:p>
            <a:endParaRPr lang="ru-RU" sz="1400" b="1" dirty="0" smtClean="0">
              <a:solidFill>
                <a:srgbClr val="C00000"/>
              </a:solidFill>
              <a:cs typeface="Arial" pitchFamily="34" charset="0"/>
            </a:endParaRPr>
          </a:p>
          <a:p>
            <a:r>
              <a:rPr lang="en-US" sz="1400" dirty="0" smtClean="0">
                <a:solidFill>
                  <a:srgbClr val="0101B3"/>
                </a:solidFill>
                <a:cs typeface="Arial" pitchFamily="34" charset="0"/>
              </a:rPr>
              <a:t>I  </a:t>
            </a:r>
            <a:r>
              <a:rPr lang="ru-RU" sz="1400" dirty="0" smtClean="0">
                <a:solidFill>
                  <a:srgbClr val="0101B3"/>
                </a:solidFill>
                <a:cs typeface="Arial" pitchFamily="34" charset="0"/>
              </a:rPr>
              <a:t>место </a:t>
            </a:r>
            <a:r>
              <a:rPr lang="en-US" sz="1400" dirty="0" smtClean="0">
                <a:solidFill>
                  <a:srgbClr val="0101B3"/>
                </a:solidFill>
                <a:cs typeface="Arial" pitchFamily="34" charset="0"/>
              </a:rPr>
              <a:t>– </a:t>
            </a:r>
            <a:r>
              <a:rPr lang="ru-RU" sz="1400" dirty="0" smtClean="0">
                <a:solidFill>
                  <a:srgbClr val="0101B3"/>
                </a:solidFill>
                <a:cs typeface="Arial" pitchFamily="34" charset="0"/>
              </a:rPr>
              <a:t> </a:t>
            </a:r>
            <a:r>
              <a:rPr lang="ru-RU" sz="1400" dirty="0" err="1" smtClean="0">
                <a:solidFill>
                  <a:srgbClr val="0101B3"/>
                </a:solidFill>
                <a:cs typeface="Arial" pitchFamily="34" charset="0"/>
              </a:rPr>
              <a:t>Чикашова</a:t>
            </a:r>
            <a:r>
              <a:rPr lang="ru-RU" sz="1400" dirty="0" smtClean="0">
                <a:solidFill>
                  <a:srgbClr val="0101B3"/>
                </a:solidFill>
                <a:cs typeface="Arial" pitchFamily="34" charset="0"/>
              </a:rPr>
              <a:t> Елена  Владимировна, воспитатель.</a:t>
            </a:r>
          </a:p>
          <a:p>
            <a:r>
              <a:rPr lang="en-US" sz="1400" dirty="0" smtClean="0">
                <a:solidFill>
                  <a:srgbClr val="0101B3"/>
                </a:solidFill>
                <a:cs typeface="Arial" pitchFamily="34" charset="0"/>
              </a:rPr>
              <a:t>I  </a:t>
            </a:r>
            <a:r>
              <a:rPr lang="ru-RU" sz="1400" dirty="0" smtClean="0">
                <a:solidFill>
                  <a:srgbClr val="0101B3"/>
                </a:solidFill>
                <a:cs typeface="Arial" pitchFamily="34" charset="0"/>
              </a:rPr>
              <a:t>место -  </a:t>
            </a:r>
            <a:r>
              <a:rPr lang="ru-RU" sz="1400" dirty="0" err="1" smtClean="0">
                <a:solidFill>
                  <a:srgbClr val="0101B3"/>
                </a:solidFill>
                <a:cs typeface="Arial" pitchFamily="34" charset="0"/>
              </a:rPr>
              <a:t>Вайс</a:t>
            </a:r>
            <a:r>
              <a:rPr lang="ru-RU" sz="1400" dirty="0" smtClean="0">
                <a:solidFill>
                  <a:srgbClr val="0101B3"/>
                </a:solidFill>
                <a:cs typeface="Arial" pitchFamily="34" charset="0"/>
              </a:rPr>
              <a:t> Марина Витальевна, воспитатель.</a:t>
            </a:r>
          </a:p>
          <a:p>
            <a:r>
              <a:rPr lang="en-US" sz="1400" dirty="0" smtClean="0">
                <a:solidFill>
                  <a:srgbClr val="0101B3"/>
                </a:solidFill>
                <a:cs typeface="Arial" pitchFamily="34" charset="0"/>
              </a:rPr>
              <a:t>II</a:t>
            </a:r>
            <a:r>
              <a:rPr lang="ru-RU" sz="1400" dirty="0" smtClean="0">
                <a:solidFill>
                  <a:srgbClr val="0101B3"/>
                </a:solidFill>
                <a:cs typeface="Arial" pitchFamily="34" charset="0"/>
              </a:rPr>
              <a:t> место -  Константинова Наталья Петровна, инструктор по физическому  воспитанию.  </a:t>
            </a:r>
          </a:p>
          <a:p>
            <a:r>
              <a:rPr lang="en-US" sz="1400" dirty="0" smtClean="0">
                <a:solidFill>
                  <a:srgbClr val="0101B3"/>
                </a:solidFill>
                <a:cs typeface="Arial" pitchFamily="34" charset="0"/>
              </a:rPr>
              <a:t>II </a:t>
            </a:r>
            <a:r>
              <a:rPr lang="ru-RU" sz="1400" dirty="0" smtClean="0">
                <a:solidFill>
                  <a:srgbClr val="0101B3"/>
                </a:solidFill>
                <a:cs typeface="Arial" pitchFamily="34" charset="0"/>
              </a:rPr>
              <a:t>место – Шестакова Оксана Валерьевна, воспитатель.</a:t>
            </a:r>
          </a:p>
          <a:p>
            <a:r>
              <a:rPr lang="en-US" sz="1400" dirty="0" smtClean="0">
                <a:solidFill>
                  <a:srgbClr val="0101B3"/>
                </a:solidFill>
                <a:cs typeface="Arial" pitchFamily="34" charset="0"/>
              </a:rPr>
              <a:t>III </a:t>
            </a:r>
            <a:r>
              <a:rPr lang="ru-RU" sz="1400" dirty="0" smtClean="0">
                <a:solidFill>
                  <a:srgbClr val="0101B3"/>
                </a:solidFill>
                <a:cs typeface="Arial" pitchFamily="34" charset="0"/>
              </a:rPr>
              <a:t>место – Панова Евгения  Николаевна, воспитатель.</a:t>
            </a:r>
          </a:p>
          <a:p>
            <a:pPr marL="228600" indent="-228600"/>
            <a:endParaRPr lang="ru-RU" sz="1200" b="1" dirty="0" smtClean="0">
              <a:solidFill>
                <a:srgbClr val="C00000"/>
              </a:solidFill>
            </a:endParaRPr>
          </a:p>
          <a:p>
            <a:pPr marL="228600" indent="-228600"/>
            <a:r>
              <a:rPr lang="ru-RU" sz="1200" dirty="0" smtClean="0">
                <a:solidFill>
                  <a:srgbClr val="1503FB"/>
                </a:solidFill>
              </a:rPr>
              <a:t> </a:t>
            </a:r>
            <a:endParaRPr lang="ru-RU" sz="1200" dirty="0" smtClean="0">
              <a:solidFill>
                <a:srgbClr val="0000FF"/>
              </a:solidFill>
            </a:endParaRPr>
          </a:p>
          <a:p>
            <a:endParaRPr lang="ru-RU" b="1" dirty="0" smtClean="0">
              <a:solidFill>
                <a:srgbClr val="C00000"/>
              </a:solidFill>
            </a:endParaRPr>
          </a:p>
          <a:p>
            <a:r>
              <a:rPr lang="ru-RU" b="1" dirty="0" smtClean="0">
                <a:solidFill>
                  <a:srgbClr val="FF0000"/>
                </a:solidFill>
              </a:rPr>
              <a:t>                                                        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2" name="Picture 2" descr="E:\Вторая ж\2019г. осень и зима\20191206_1259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855" y="4509120"/>
            <a:ext cx="2712301" cy="2034226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I:\0 Ц    Э    О\фото 2018-19 уч год\2019г. осень и зима\20191206_135228.jpg"/>
          <p:cNvPicPr>
            <a:picLocks noChangeAspect="1" noChangeArrowheads="1"/>
          </p:cNvPicPr>
          <p:nvPr/>
        </p:nvPicPr>
        <p:blipFill>
          <a:blip r:embed="rId4" cstate="print"/>
          <a:srcRect l="1963" b="3801"/>
          <a:stretch>
            <a:fillRect/>
          </a:stretch>
        </p:blipFill>
        <p:spPr bwMode="auto">
          <a:xfrm>
            <a:off x="6372200" y="3861048"/>
            <a:ext cx="2446113" cy="1800200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394960090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43608" y="2204864"/>
            <a:ext cx="7082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Спасибо за  участие!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>
                <a:alpha val="46000"/>
              </a:srgbClr>
            </a:gs>
            <a:gs pos="61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79512" y="764704"/>
            <a:ext cx="43924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AutoNum type="arabicPeriod" startAt="4"/>
            </a:pPr>
            <a:endParaRPr lang="ru-RU" sz="1200" dirty="0" smtClean="0">
              <a:solidFill>
                <a:srgbClr val="1503FB"/>
              </a:solidFill>
            </a:endParaRPr>
          </a:p>
          <a:p>
            <a:pPr marL="228600" indent="-228600"/>
            <a:r>
              <a:rPr lang="ru-RU" sz="1200" b="1" dirty="0" smtClean="0">
                <a:solidFill>
                  <a:srgbClr val="FF0000"/>
                </a:solidFill>
              </a:rPr>
              <a:t>    </a:t>
            </a: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55576" y="0"/>
            <a:ext cx="80648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C00000"/>
                </a:solidFill>
                <a:ea typeface="Times New Roman" pitchFamily="18" charset="0"/>
                <a:cs typeface="Arial" pitchFamily="34" charset="0"/>
              </a:rPr>
              <a:t>«</a:t>
            </a:r>
            <a:r>
              <a:rPr lang="ru-RU" sz="1600" b="1" dirty="0" smtClean="0">
                <a:solidFill>
                  <a:srgbClr val="C00000"/>
                </a:solidFill>
                <a:ea typeface="Times New Roman" pitchFamily="18" charset="0"/>
                <a:cs typeface="Arial" pitchFamily="34" charset="0"/>
              </a:rPr>
              <a:t>Спортивное оборудование из бросового материала» </a:t>
            </a:r>
            <a:r>
              <a:rPr lang="ru-RU" sz="1600" dirty="0" smtClean="0">
                <a:solidFill>
                  <a:srgbClr val="C00000"/>
                </a:solidFill>
                <a:ea typeface="Times New Roman" pitchFamily="18" charset="0"/>
                <a:cs typeface="Arial" pitchFamily="34" charset="0"/>
              </a:rPr>
              <a:t>- для детей, родителей, младших, средних, старших групп, воспитателей</a:t>
            </a:r>
            <a:r>
              <a:rPr lang="ru-RU" sz="1600" b="1" dirty="0" smtClean="0">
                <a:solidFill>
                  <a:srgbClr val="C00000"/>
                </a:solidFill>
              </a:rPr>
              <a:t>                                                             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580112" y="836712"/>
            <a:ext cx="35638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endParaRPr lang="ru-RU" sz="1200" dirty="0" smtClean="0"/>
          </a:p>
          <a:p>
            <a:pPr marL="228600" indent="-228600"/>
            <a:endParaRPr lang="ru-RU" sz="1200" dirty="0" smtClean="0"/>
          </a:p>
          <a:p>
            <a:pPr marL="228600" indent="-228600"/>
            <a:endParaRPr lang="ru-RU" sz="1200" dirty="0" smtClean="0"/>
          </a:p>
          <a:p>
            <a:pPr marL="228600" indent="-228600"/>
            <a:r>
              <a:rPr lang="ru-RU" sz="1200" dirty="0" smtClean="0"/>
              <a:t>                                        </a:t>
            </a:r>
          </a:p>
          <a:p>
            <a:pPr marL="228600" indent="-228600"/>
            <a:r>
              <a:rPr lang="ru-RU" sz="1200" dirty="0" smtClean="0"/>
              <a:t>  </a:t>
            </a:r>
          </a:p>
          <a:p>
            <a:pPr marL="228600" indent="-228600"/>
            <a:endParaRPr lang="ru-RU" sz="1200" dirty="0" smtClean="0"/>
          </a:p>
          <a:p>
            <a:pPr marL="228600" indent="-228600">
              <a:buAutoNum type="arabicPeriod" startAt="11"/>
            </a:pPr>
            <a:endParaRPr lang="ru-RU" sz="1200" dirty="0" smtClean="0"/>
          </a:p>
          <a:p>
            <a:pPr marL="228600" indent="-228600">
              <a:buAutoNum type="arabicPeriod" startAt="11"/>
            </a:pPr>
            <a:endParaRPr lang="ru-RU" sz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332656"/>
            <a:ext cx="9145016" cy="7407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r>
              <a:rPr lang="ru-RU" sz="1200" b="1" dirty="0" smtClean="0">
                <a:solidFill>
                  <a:srgbClr val="FF0000"/>
                </a:solidFill>
              </a:rPr>
              <a:t>   </a:t>
            </a:r>
            <a:endParaRPr lang="ru-RU" sz="1200" dirty="0" smtClean="0">
              <a:solidFill>
                <a:srgbClr val="1503FB"/>
              </a:solidFill>
            </a:endParaRPr>
          </a:p>
          <a:p>
            <a:pPr marL="228600" indent="-228600"/>
            <a:r>
              <a:rPr lang="ru-RU" sz="1400" b="1" dirty="0" smtClean="0">
                <a:solidFill>
                  <a:srgbClr val="FF0000"/>
                </a:solidFill>
              </a:rPr>
              <a:t>     </a:t>
            </a:r>
            <a:r>
              <a:rPr lang="ru-RU" sz="1400" b="1" dirty="0" smtClean="0">
                <a:solidFill>
                  <a:srgbClr val="C00000"/>
                </a:solidFill>
              </a:rPr>
              <a:t>Номинация  «Игровое оборудование»</a:t>
            </a:r>
          </a:p>
          <a:p>
            <a:pPr marL="228600" indent="-228600">
              <a:buFontTx/>
              <a:buAutoNum type="arabicPeriod" startAt="27"/>
            </a:pPr>
            <a:r>
              <a:rPr lang="ru-RU" sz="1400" dirty="0" smtClean="0">
                <a:solidFill>
                  <a:srgbClr val="0000FF"/>
                </a:solidFill>
              </a:rPr>
              <a:t>  «</a:t>
            </a:r>
            <a:r>
              <a:rPr lang="ru-RU" sz="1400" dirty="0" err="1" smtClean="0">
                <a:solidFill>
                  <a:srgbClr val="0000FF"/>
                </a:solidFill>
              </a:rPr>
              <a:t>Моталочка</a:t>
            </a:r>
            <a:r>
              <a:rPr lang="ru-RU" sz="1400" dirty="0" smtClean="0">
                <a:solidFill>
                  <a:srgbClr val="0000FF"/>
                </a:solidFill>
              </a:rPr>
              <a:t>». </a:t>
            </a:r>
            <a:r>
              <a:rPr lang="ru-RU" sz="1400" dirty="0" err="1" smtClean="0">
                <a:solidFill>
                  <a:srgbClr val="0000FF"/>
                </a:solidFill>
              </a:rPr>
              <a:t>Чикашова</a:t>
            </a:r>
            <a:r>
              <a:rPr lang="ru-RU" sz="1400" dirty="0" smtClean="0">
                <a:solidFill>
                  <a:srgbClr val="0000FF"/>
                </a:solidFill>
              </a:rPr>
              <a:t> Елена Владимировна,  воспитатель.</a:t>
            </a:r>
          </a:p>
          <a:p>
            <a:pPr marL="228600" indent="-228600">
              <a:buAutoNum type="arabicPeriod" startAt="27"/>
            </a:pPr>
            <a:r>
              <a:rPr lang="ru-RU" sz="1400" dirty="0" smtClean="0">
                <a:solidFill>
                  <a:srgbClr val="0000FF"/>
                </a:solidFill>
              </a:rPr>
              <a:t>  Игра «Спорт». </a:t>
            </a:r>
            <a:r>
              <a:rPr lang="ru-RU" sz="1400" dirty="0" err="1" smtClean="0">
                <a:solidFill>
                  <a:srgbClr val="0000FF"/>
                </a:solidFill>
              </a:rPr>
              <a:t>Каратонова</a:t>
            </a:r>
            <a:r>
              <a:rPr lang="ru-RU" sz="1400" dirty="0" smtClean="0">
                <a:solidFill>
                  <a:srgbClr val="0000FF"/>
                </a:solidFill>
              </a:rPr>
              <a:t> Вероника, старшая группа №7.</a:t>
            </a:r>
          </a:p>
          <a:p>
            <a:pPr marL="228600" indent="-228600">
              <a:buAutoNum type="arabicPeriod" startAt="27"/>
            </a:pPr>
            <a:r>
              <a:rPr lang="ru-RU" sz="1400" dirty="0" smtClean="0">
                <a:solidFill>
                  <a:srgbClr val="0000FF"/>
                </a:solidFill>
              </a:rPr>
              <a:t>  Игра «Забрось в кольцо». Петров Артём, старшая группа №7.</a:t>
            </a:r>
          </a:p>
          <a:p>
            <a:pPr marL="228600" indent="-228600">
              <a:buAutoNum type="arabicPeriod" startAt="27"/>
            </a:pPr>
            <a:r>
              <a:rPr lang="ru-RU" sz="1400" dirty="0" smtClean="0">
                <a:solidFill>
                  <a:srgbClr val="0000FF"/>
                </a:solidFill>
              </a:rPr>
              <a:t>   Игра «Падающие  мячики». Коллективная  работа старшей гр.№7.</a:t>
            </a:r>
          </a:p>
          <a:p>
            <a:pPr marL="228600" indent="-228600">
              <a:buAutoNum type="arabicPeriod" startAt="27"/>
            </a:pPr>
            <a:r>
              <a:rPr lang="ru-RU" sz="1400" dirty="0" smtClean="0">
                <a:solidFill>
                  <a:srgbClr val="0000FF"/>
                </a:solidFill>
              </a:rPr>
              <a:t>  «Надень резинку». </a:t>
            </a:r>
            <a:r>
              <a:rPr lang="ru-RU" sz="1400" dirty="0" err="1" smtClean="0">
                <a:solidFill>
                  <a:srgbClr val="0000FF"/>
                </a:solidFill>
              </a:rPr>
              <a:t>Кальсина</a:t>
            </a:r>
            <a:r>
              <a:rPr lang="ru-RU" sz="1400" dirty="0" smtClean="0">
                <a:solidFill>
                  <a:srgbClr val="0000FF"/>
                </a:solidFill>
              </a:rPr>
              <a:t> Милана,  Пушкарев Артем, </a:t>
            </a:r>
          </a:p>
          <a:p>
            <a:pPr marL="228600" indent="-228600"/>
            <a:r>
              <a:rPr lang="ru-RU" sz="1400" dirty="0" smtClean="0">
                <a:solidFill>
                  <a:srgbClr val="0000FF"/>
                </a:solidFill>
              </a:rPr>
              <a:t>         Перевощикова Диана, Фатеев Сергей,  старшая  группа №7.</a:t>
            </a:r>
          </a:p>
          <a:p>
            <a:pPr marL="228600" indent="-228600">
              <a:buAutoNum type="arabicPeriod" startAt="31"/>
            </a:pPr>
            <a:r>
              <a:rPr lang="ru-RU" sz="1400" dirty="0" smtClean="0">
                <a:solidFill>
                  <a:srgbClr val="0000FF"/>
                </a:solidFill>
              </a:rPr>
              <a:t>   «Гантели». Рубцов Ярослав, старшая группа №7.</a:t>
            </a:r>
          </a:p>
          <a:p>
            <a:pPr marL="228600" indent="-228600">
              <a:buAutoNum type="arabicPeriod" startAt="31"/>
            </a:pPr>
            <a:r>
              <a:rPr lang="ru-RU" sz="1400" dirty="0" smtClean="0">
                <a:solidFill>
                  <a:srgbClr val="0000FF"/>
                </a:solidFill>
              </a:rPr>
              <a:t>   «Скакалка». Рубцова Ярослав,  старшая группа №7.</a:t>
            </a:r>
          </a:p>
          <a:p>
            <a:pPr marL="228600" indent="-228600">
              <a:buAutoNum type="arabicPeriod" startAt="31"/>
            </a:pPr>
            <a:r>
              <a:rPr lang="ru-RU" sz="1400" dirty="0" smtClean="0">
                <a:solidFill>
                  <a:srgbClr val="0000FF"/>
                </a:solidFill>
              </a:rPr>
              <a:t>   «Веселые гантели». Чабанов  Артем, младшая группа №9.</a:t>
            </a:r>
          </a:p>
          <a:p>
            <a:pPr marL="228600" indent="-228600">
              <a:buAutoNum type="arabicPeriod" startAt="31"/>
            </a:pPr>
            <a:r>
              <a:rPr lang="ru-RU" sz="1400" dirty="0" smtClean="0">
                <a:solidFill>
                  <a:srgbClr val="0000FF"/>
                </a:solidFill>
              </a:rPr>
              <a:t>  «Эспандер». Анисимов Валера, младшая группа №4. </a:t>
            </a:r>
          </a:p>
          <a:p>
            <a:pPr marL="228600" indent="-228600">
              <a:buAutoNum type="arabicPeriod" startAt="31"/>
            </a:pPr>
            <a:r>
              <a:rPr lang="ru-RU" sz="1400" dirty="0" smtClean="0">
                <a:solidFill>
                  <a:srgbClr val="0000FF"/>
                </a:solidFill>
              </a:rPr>
              <a:t>  «Эспандер». Кузьмин </a:t>
            </a:r>
            <a:r>
              <a:rPr lang="ru-RU" sz="1400" dirty="0" err="1" smtClean="0">
                <a:solidFill>
                  <a:srgbClr val="0000FF"/>
                </a:solidFill>
              </a:rPr>
              <a:t>Назар</a:t>
            </a:r>
            <a:r>
              <a:rPr lang="ru-RU" sz="1400" dirty="0" smtClean="0">
                <a:solidFill>
                  <a:srgbClr val="0000FF"/>
                </a:solidFill>
              </a:rPr>
              <a:t>, средняя  группа №10.</a:t>
            </a:r>
          </a:p>
          <a:p>
            <a:pPr marL="228600" indent="-228600">
              <a:buAutoNum type="arabicPeriod" startAt="31"/>
            </a:pPr>
            <a:r>
              <a:rPr lang="ru-RU" sz="1400" dirty="0" smtClean="0">
                <a:solidFill>
                  <a:srgbClr val="0000FF"/>
                </a:solidFill>
              </a:rPr>
              <a:t>  «Гантели». </a:t>
            </a:r>
            <a:r>
              <a:rPr lang="ru-RU" sz="1400" dirty="0" err="1" smtClean="0">
                <a:solidFill>
                  <a:srgbClr val="0000FF"/>
                </a:solidFill>
              </a:rPr>
              <a:t>Прот</a:t>
            </a:r>
            <a:r>
              <a:rPr lang="ru-RU" sz="1400" dirty="0" smtClean="0">
                <a:solidFill>
                  <a:srgbClr val="0000FF"/>
                </a:solidFill>
              </a:rPr>
              <a:t> Игорь, младшая группа №8.</a:t>
            </a:r>
          </a:p>
          <a:p>
            <a:pPr marL="228600" indent="-228600">
              <a:buAutoNum type="arabicPeriod" startAt="31"/>
            </a:pPr>
            <a:r>
              <a:rPr lang="ru-RU" sz="1400" dirty="0" smtClean="0">
                <a:solidFill>
                  <a:srgbClr val="0000FF"/>
                </a:solidFill>
              </a:rPr>
              <a:t>  «</a:t>
            </a:r>
            <a:r>
              <a:rPr lang="ru-RU" sz="1400" dirty="0" err="1" smtClean="0">
                <a:solidFill>
                  <a:srgbClr val="0000FF"/>
                </a:solidFill>
              </a:rPr>
              <a:t>Ловишки</a:t>
            </a:r>
            <a:r>
              <a:rPr lang="ru-RU" sz="1400" dirty="0" smtClean="0">
                <a:solidFill>
                  <a:srgbClr val="0000FF"/>
                </a:solidFill>
              </a:rPr>
              <a:t>». </a:t>
            </a:r>
            <a:r>
              <a:rPr lang="ru-RU" sz="1400" dirty="0" err="1" smtClean="0">
                <a:solidFill>
                  <a:srgbClr val="0000FF"/>
                </a:solidFill>
              </a:rPr>
              <a:t>Прот</a:t>
            </a:r>
            <a:r>
              <a:rPr lang="ru-RU" sz="1400" dirty="0" smtClean="0">
                <a:solidFill>
                  <a:srgbClr val="0000FF"/>
                </a:solidFill>
              </a:rPr>
              <a:t> Игорь, младшая группа №8.</a:t>
            </a:r>
          </a:p>
          <a:p>
            <a:pPr marL="228600" indent="-228600">
              <a:buFontTx/>
              <a:buAutoNum type="arabicPeriod" startAt="31"/>
            </a:pPr>
            <a:r>
              <a:rPr lang="ru-RU" sz="1400" dirty="0" smtClean="0">
                <a:solidFill>
                  <a:srgbClr val="0000FF"/>
                </a:solidFill>
              </a:rPr>
              <a:t>   «Ловкие  ладошки». </a:t>
            </a:r>
            <a:r>
              <a:rPr lang="ru-RU" sz="1400" dirty="0" err="1" smtClean="0">
                <a:solidFill>
                  <a:srgbClr val="0000FF"/>
                </a:solidFill>
              </a:rPr>
              <a:t>Каратонова</a:t>
            </a:r>
            <a:r>
              <a:rPr lang="ru-RU" sz="1400" dirty="0" smtClean="0">
                <a:solidFill>
                  <a:srgbClr val="0000FF"/>
                </a:solidFill>
              </a:rPr>
              <a:t> Ксения,  младшая группа №8.</a:t>
            </a:r>
          </a:p>
          <a:p>
            <a:pPr marL="228600" indent="-228600">
              <a:buFontTx/>
              <a:buAutoNum type="arabicPeriod" startAt="31"/>
            </a:pPr>
            <a:r>
              <a:rPr lang="ru-RU" sz="1400" dirty="0" smtClean="0">
                <a:solidFill>
                  <a:srgbClr val="0000FF"/>
                </a:solidFill>
              </a:rPr>
              <a:t>   «Спортивные кроссовки». Константинова  Наталья Петровна, инструктор по физическому воспитанию.</a:t>
            </a:r>
          </a:p>
          <a:p>
            <a:pPr marL="228600" indent="-228600">
              <a:buAutoNum type="arabicPeriod" startAt="31"/>
            </a:pPr>
            <a:r>
              <a:rPr lang="ru-RU" sz="1400" dirty="0" smtClean="0">
                <a:solidFill>
                  <a:srgbClr val="0000FF"/>
                </a:solidFill>
              </a:rPr>
              <a:t>  «Веселые хлопушки». Константинова Наталья Петровна, инструктор  по  физическому воспитанию.</a:t>
            </a:r>
          </a:p>
          <a:p>
            <a:r>
              <a:rPr lang="ru-RU" sz="1400" b="1" dirty="0" smtClean="0">
                <a:solidFill>
                  <a:srgbClr val="FF0000"/>
                </a:solidFill>
              </a:rPr>
              <a:t> </a:t>
            </a:r>
            <a:r>
              <a:rPr lang="ru-RU" sz="1400" b="1" dirty="0" smtClean="0">
                <a:solidFill>
                  <a:srgbClr val="C00000"/>
                </a:solidFill>
              </a:rPr>
              <a:t>Номинация «Оборудование для дыхательной гимнастики»               </a:t>
            </a:r>
            <a:endParaRPr lang="ru-RU" sz="1400" dirty="0" smtClean="0">
              <a:solidFill>
                <a:srgbClr val="C00000"/>
              </a:solidFill>
            </a:endParaRPr>
          </a:p>
          <a:p>
            <a:pPr marL="228600" indent="-228600"/>
            <a:r>
              <a:rPr lang="ru-RU" sz="1400" dirty="0" smtClean="0">
                <a:solidFill>
                  <a:srgbClr val="1503FB"/>
                </a:solidFill>
              </a:rPr>
              <a:t>41. «Кто спрятался?» Рудаков Миша, младшая группа №9. </a:t>
            </a:r>
          </a:p>
          <a:p>
            <a:pPr marL="228600" indent="-228600"/>
            <a:r>
              <a:rPr lang="ru-RU" sz="1400" dirty="0" smtClean="0">
                <a:solidFill>
                  <a:srgbClr val="1503FB"/>
                </a:solidFill>
              </a:rPr>
              <a:t>42. «Найди Енота». Мошкин Александр, младшая группа №9.</a:t>
            </a:r>
          </a:p>
          <a:p>
            <a:pPr marL="228600" indent="-228600"/>
            <a:r>
              <a:rPr lang="ru-RU" sz="1400" dirty="0" smtClean="0">
                <a:solidFill>
                  <a:srgbClr val="1503FB"/>
                </a:solidFill>
              </a:rPr>
              <a:t>43. «Футбол».  </a:t>
            </a:r>
            <a:r>
              <a:rPr lang="ru-RU" sz="1400" dirty="0" err="1" smtClean="0">
                <a:solidFill>
                  <a:srgbClr val="1503FB"/>
                </a:solidFill>
              </a:rPr>
              <a:t>Перминов</a:t>
            </a:r>
            <a:r>
              <a:rPr lang="ru-RU" sz="1400" dirty="0" smtClean="0">
                <a:solidFill>
                  <a:srgbClr val="1503FB"/>
                </a:solidFill>
              </a:rPr>
              <a:t> Ярослав,  средняя группа №10.</a:t>
            </a:r>
          </a:p>
          <a:p>
            <a:pPr marL="228600" indent="-228600"/>
            <a:r>
              <a:rPr lang="ru-RU" sz="1400" dirty="0" smtClean="0">
                <a:solidFill>
                  <a:srgbClr val="1503FB"/>
                </a:solidFill>
              </a:rPr>
              <a:t>44. «Задуй  мячик  в ворота».  </a:t>
            </a:r>
            <a:r>
              <a:rPr lang="ru-RU" sz="1400" dirty="0" err="1" smtClean="0">
                <a:solidFill>
                  <a:srgbClr val="1503FB"/>
                </a:solidFill>
              </a:rPr>
              <a:t>Бардакова</a:t>
            </a:r>
            <a:r>
              <a:rPr lang="ru-RU" sz="1400" dirty="0" smtClean="0">
                <a:solidFill>
                  <a:srgbClr val="1503FB"/>
                </a:solidFill>
              </a:rPr>
              <a:t> Кира, старшая группа №7.</a:t>
            </a:r>
          </a:p>
          <a:p>
            <a:pPr marL="228600" indent="-228600"/>
            <a:r>
              <a:rPr lang="ru-RU" sz="1400" dirty="0" smtClean="0">
                <a:solidFill>
                  <a:srgbClr val="1503FB"/>
                </a:solidFill>
              </a:rPr>
              <a:t>45. «Воздушный футбол». Алексеева Валерия, средняя группа №6.</a:t>
            </a:r>
          </a:p>
          <a:p>
            <a:pPr marL="228600" indent="-228600"/>
            <a:r>
              <a:rPr lang="ru-RU" sz="1400" dirty="0" smtClean="0">
                <a:solidFill>
                  <a:srgbClr val="1503FB"/>
                </a:solidFill>
              </a:rPr>
              <a:t>46. «Воздушный лабиринт». Алексеева Валерия, средняя группа №6.</a:t>
            </a:r>
          </a:p>
          <a:p>
            <a:pPr marL="228600" indent="-228600"/>
            <a:r>
              <a:rPr lang="ru-RU" sz="1400" dirty="0" smtClean="0">
                <a:solidFill>
                  <a:srgbClr val="1503FB"/>
                </a:solidFill>
              </a:rPr>
              <a:t>47.  «Дыхательная гимнастика». Прокопенко Николай, младшая гр.№1.</a:t>
            </a:r>
          </a:p>
          <a:p>
            <a:pPr marL="228600" indent="-228600"/>
            <a:r>
              <a:rPr lang="ru-RU" sz="1400" dirty="0" smtClean="0">
                <a:solidFill>
                  <a:srgbClr val="1503FB"/>
                </a:solidFill>
              </a:rPr>
              <a:t>48.  «Лабиринт».  </a:t>
            </a:r>
            <a:r>
              <a:rPr lang="ru-RU" sz="1400" dirty="0" err="1" smtClean="0">
                <a:solidFill>
                  <a:srgbClr val="1503FB"/>
                </a:solidFill>
              </a:rPr>
              <a:t>Гнутова</a:t>
            </a:r>
            <a:r>
              <a:rPr lang="ru-RU" sz="1400" dirty="0" smtClean="0">
                <a:solidFill>
                  <a:srgbClr val="1503FB"/>
                </a:solidFill>
              </a:rPr>
              <a:t>  Нина, младшая  группа №1.</a:t>
            </a:r>
          </a:p>
          <a:p>
            <a:pPr marL="228600" indent="-228600"/>
            <a:r>
              <a:rPr lang="ru-RU" sz="1400" dirty="0" smtClean="0">
                <a:solidFill>
                  <a:srgbClr val="1503FB"/>
                </a:solidFill>
              </a:rPr>
              <a:t>49.  «Веселый ветерок». </a:t>
            </a:r>
            <a:r>
              <a:rPr lang="ru-RU" sz="1400" dirty="0" err="1" smtClean="0">
                <a:solidFill>
                  <a:srgbClr val="1503FB"/>
                </a:solidFill>
              </a:rPr>
              <a:t>Иваниди</a:t>
            </a:r>
            <a:r>
              <a:rPr lang="ru-RU" sz="1400" dirty="0" smtClean="0">
                <a:solidFill>
                  <a:srgbClr val="1503FB"/>
                </a:solidFill>
              </a:rPr>
              <a:t> Игорь, младшая группа №8.</a:t>
            </a:r>
          </a:p>
          <a:p>
            <a:pPr marL="228600" indent="-228600"/>
            <a:r>
              <a:rPr lang="ru-RU" sz="1400" dirty="0" smtClean="0">
                <a:solidFill>
                  <a:srgbClr val="1503FB"/>
                </a:solidFill>
              </a:rPr>
              <a:t>50.  Комплекс  игр «Дышим  интересно».  </a:t>
            </a:r>
            <a:r>
              <a:rPr lang="ru-RU" sz="1400" dirty="0" err="1" smtClean="0">
                <a:solidFill>
                  <a:srgbClr val="1503FB"/>
                </a:solidFill>
              </a:rPr>
              <a:t>Мерасат</a:t>
            </a:r>
            <a:r>
              <a:rPr lang="ru-RU" sz="1400" dirty="0" smtClean="0">
                <a:solidFill>
                  <a:srgbClr val="1503FB"/>
                </a:solidFill>
              </a:rPr>
              <a:t>  Елизавета, младшая гр.№3.</a:t>
            </a:r>
          </a:p>
          <a:p>
            <a:pPr marL="228600" indent="-228600"/>
            <a:r>
              <a:rPr lang="ru-RU" sz="1400" dirty="0" smtClean="0">
                <a:solidFill>
                  <a:srgbClr val="1503FB"/>
                </a:solidFill>
              </a:rPr>
              <a:t>51.  «Футбол». Задорожная Вероника,  младшая группа №3.</a:t>
            </a:r>
          </a:p>
          <a:p>
            <a:pPr marL="228600" indent="-228600">
              <a:buAutoNum type="arabicPeriod"/>
            </a:pPr>
            <a:endParaRPr lang="ru-RU" sz="1200" dirty="0" smtClean="0">
              <a:solidFill>
                <a:srgbClr val="1503FB"/>
              </a:solidFill>
            </a:endParaRPr>
          </a:p>
          <a:p>
            <a:pPr marL="228600" indent="-228600"/>
            <a:r>
              <a:rPr lang="ru-RU" sz="1200" b="1" dirty="0" smtClean="0">
                <a:solidFill>
                  <a:srgbClr val="FF0000"/>
                </a:solidFill>
              </a:rPr>
              <a:t> </a:t>
            </a:r>
            <a:endParaRPr lang="ru-RU" sz="1200" dirty="0" smtClean="0"/>
          </a:p>
          <a:p>
            <a:pPr marL="228600" indent="-228600">
              <a:buAutoNum type="arabicPeriod"/>
            </a:pPr>
            <a:endParaRPr lang="ru-RU" sz="1200" dirty="0" smtClean="0">
              <a:solidFill>
                <a:srgbClr val="0000FF"/>
              </a:solidFill>
            </a:endParaRPr>
          </a:p>
          <a:p>
            <a:pPr marL="228600" indent="-228600">
              <a:buAutoNum type="arabicPeriod" startAt="31"/>
            </a:pPr>
            <a:endParaRPr lang="ru-RU" sz="1200" dirty="0" smtClean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>
                <a:alpha val="29000"/>
              </a:srgbClr>
            </a:gs>
            <a:gs pos="61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836712"/>
            <a:ext cx="43924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 smtClean="0">
              <a:solidFill>
                <a:srgbClr val="1503FB"/>
              </a:solidFill>
            </a:endParaRPr>
          </a:p>
          <a:p>
            <a:pPr marL="228600" indent="-228600">
              <a:buAutoNum type="arabicPeriod"/>
            </a:pPr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580112" y="836712"/>
            <a:ext cx="35638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endParaRPr lang="ru-RU" sz="1200" dirty="0" smtClean="0"/>
          </a:p>
          <a:p>
            <a:pPr marL="228600" indent="-228600"/>
            <a:endParaRPr lang="ru-RU" sz="1200" dirty="0" smtClean="0"/>
          </a:p>
          <a:p>
            <a:pPr marL="228600" indent="-228600"/>
            <a:endParaRPr lang="ru-RU" sz="1200" dirty="0" smtClean="0"/>
          </a:p>
          <a:p>
            <a:pPr marL="228600" indent="-228600"/>
            <a:r>
              <a:rPr lang="ru-RU" sz="1200" dirty="0" smtClean="0"/>
              <a:t>                                        </a:t>
            </a:r>
          </a:p>
          <a:p>
            <a:pPr marL="228600" indent="-228600"/>
            <a:r>
              <a:rPr lang="ru-RU" sz="1200" dirty="0" smtClean="0"/>
              <a:t>  </a:t>
            </a:r>
          </a:p>
          <a:p>
            <a:pPr marL="228600" indent="-228600"/>
            <a:endParaRPr lang="ru-RU" sz="1200" dirty="0" smtClean="0"/>
          </a:p>
          <a:p>
            <a:pPr marL="228600" indent="-228600">
              <a:buAutoNum type="arabicPeriod" startAt="11"/>
            </a:pPr>
            <a:endParaRPr lang="ru-RU" sz="1200" dirty="0" smtClean="0"/>
          </a:p>
          <a:p>
            <a:pPr marL="228600" indent="-228600">
              <a:buAutoNum type="arabicPeriod" startAt="11"/>
            </a:pPr>
            <a:endParaRPr lang="ru-RU" sz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427984" y="764704"/>
            <a:ext cx="49685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r>
              <a:rPr lang="ru-RU" sz="1200" b="1" dirty="0" smtClean="0">
                <a:solidFill>
                  <a:srgbClr val="FF0000"/>
                </a:solidFill>
              </a:rPr>
              <a:t>    </a:t>
            </a:r>
            <a:endParaRPr lang="ru-RU" sz="1200" dirty="0" smtClean="0">
              <a:solidFill>
                <a:srgbClr val="0000FF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72000" y="90872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indent="-228600">
              <a:buAutoNum type="arabicPeriod"/>
            </a:pPr>
            <a:endParaRPr lang="ru-RU" dirty="0" smtClean="0">
              <a:solidFill>
                <a:srgbClr val="1503FB"/>
              </a:solidFill>
            </a:endParaRPr>
          </a:p>
          <a:p>
            <a:pPr marL="228600" indent="-228600"/>
            <a:r>
              <a:rPr lang="ru-RU" b="1" dirty="0" smtClean="0">
                <a:solidFill>
                  <a:srgbClr val="FF0000"/>
                </a:solidFill>
              </a:rPr>
              <a:t>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79512" y="116632"/>
            <a:ext cx="8964488" cy="6924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00FF"/>
                </a:solidFill>
                <a:ea typeface="Times New Roman" pitchFamily="18" charset="0"/>
                <a:cs typeface="Arial" pitchFamily="34" charset="0"/>
              </a:rPr>
              <a:t>Направление  </a:t>
            </a:r>
            <a:r>
              <a:rPr lang="ru-RU" sz="1600" b="1" dirty="0" smtClean="0">
                <a:solidFill>
                  <a:srgbClr val="0000FF"/>
                </a:solidFill>
              </a:rPr>
              <a:t>«Книжка-самоделка  из  макулатуры» </a:t>
            </a:r>
            <a:r>
              <a:rPr lang="ru-RU" sz="1600" b="1" dirty="0" smtClean="0">
                <a:solidFill>
                  <a:srgbClr val="0000FF"/>
                </a:solidFill>
                <a:cs typeface="Times New Roman" pitchFamily="18" charset="0"/>
              </a:rPr>
              <a:t>- </a:t>
            </a:r>
            <a:r>
              <a:rPr lang="ru-RU" sz="1600" dirty="0" smtClean="0">
                <a:solidFill>
                  <a:srgbClr val="0000FF"/>
                </a:solidFill>
                <a:cs typeface="Times New Roman" pitchFamily="18" charset="0"/>
              </a:rPr>
              <a:t>для  детей и их родителей  подготовительных  к школе групп, воспитателей:</a:t>
            </a:r>
          </a:p>
          <a:p>
            <a:r>
              <a:rPr lang="ru-RU" sz="1400" dirty="0" smtClean="0">
                <a:solidFill>
                  <a:srgbClr val="C00000"/>
                </a:solidFill>
                <a:cs typeface="Arial" pitchFamily="34" charset="0"/>
              </a:rPr>
              <a:t>         </a:t>
            </a:r>
            <a:r>
              <a:rPr lang="ru-RU" sz="1400" b="1" dirty="0" smtClean="0">
                <a:solidFill>
                  <a:srgbClr val="C00000"/>
                </a:solidFill>
                <a:cs typeface="Arial" pitchFamily="34" charset="0"/>
              </a:rPr>
              <a:t>Номинация «</a:t>
            </a:r>
            <a:r>
              <a:rPr lang="ru-RU" sz="1400" b="1" dirty="0" smtClean="0">
                <a:solidFill>
                  <a:srgbClr val="C00000"/>
                </a:solidFill>
              </a:rPr>
              <a:t>Книжка-самоделка  о природе  в стихах»</a:t>
            </a:r>
            <a:endParaRPr lang="ru-RU" sz="1400" b="1" dirty="0" smtClean="0">
              <a:solidFill>
                <a:srgbClr val="C00000"/>
              </a:solidFill>
              <a:cs typeface="Times New Roman" pitchFamily="18" charset="0"/>
            </a:endParaRPr>
          </a:p>
          <a:p>
            <a:pPr marL="228600" indent="-228600"/>
            <a:r>
              <a:rPr lang="ru-RU" sz="1400" dirty="0" smtClean="0">
                <a:solidFill>
                  <a:srgbClr val="1503FB"/>
                </a:solidFill>
              </a:rPr>
              <a:t> «Школа вежливых  манер. Звери  подают  пример». </a:t>
            </a:r>
            <a:r>
              <a:rPr lang="ru-RU" sz="1400" dirty="0" err="1" smtClean="0">
                <a:solidFill>
                  <a:srgbClr val="1503FB"/>
                </a:solidFill>
              </a:rPr>
              <a:t>Анкудович</a:t>
            </a:r>
            <a:r>
              <a:rPr lang="ru-RU" sz="1400" dirty="0" smtClean="0">
                <a:solidFill>
                  <a:srgbClr val="1503FB"/>
                </a:solidFill>
              </a:rPr>
              <a:t>  Тимофей, </a:t>
            </a:r>
            <a:r>
              <a:rPr lang="ru-RU" sz="1400" dirty="0" err="1" smtClean="0">
                <a:solidFill>
                  <a:srgbClr val="1503FB"/>
                </a:solidFill>
              </a:rPr>
              <a:t>подг.гр</a:t>
            </a:r>
            <a:r>
              <a:rPr lang="ru-RU" sz="1400" dirty="0" smtClean="0">
                <a:solidFill>
                  <a:srgbClr val="1503FB"/>
                </a:solidFill>
              </a:rPr>
              <a:t>. №2 и  </a:t>
            </a:r>
            <a:r>
              <a:rPr lang="ru-RU" sz="1400" dirty="0" err="1" smtClean="0">
                <a:solidFill>
                  <a:srgbClr val="1503FB"/>
                </a:solidFill>
              </a:rPr>
              <a:t>Вайс</a:t>
            </a:r>
            <a:r>
              <a:rPr lang="ru-RU" sz="1400" dirty="0" smtClean="0">
                <a:solidFill>
                  <a:srgbClr val="1503FB"/>
                </a:solidFill>
              </a:rPr>
              <a:t> Марина  Витальевна, воспитатель.</a:t>
            </a:r>
          </a:p>
          <a:p>
            <a:pPr marL="228600" indent="-228600">
              <a:buAutoNum type="arabicPeriod"/>
            </a:pPr>
            <a:r>
              <a:rPr lang="ru-RU" sz="1400" dirty="0" smtClean="0">
                <a:solidFill>
                  <a:srgbClr val="1503FB"/>
                </a:solidFill>
              </a:rPr>
              <a:t> «Алфавит». </a:t>
            </a:r>
            <a:r>
              <a:rPr lang="ru-RU" sz="1400" dirty="0" err="1" smtClean="0">
                <a:solidFill>
                  <a:srgbClr val="1503FB"/>
                </a:solidFill>
              </a:rPr>
              <a:t>Мерлицкая</a:t>
            </a:r>
            <a:r>
              <a:rPr lang="ru-RU" sz="1400" dirty="0" smtClean="0">
                <a:solidFill>
                  <a:srgbClr val="1503FB"/>
                </a:solidFill>
              </a:rPr>
              <a:t> Вероника  и семья.</a:t>
            </a:r>
          </a:p>
          <a:p>
            <a:pPr marL="228600" indent="-228600">
              <a:buAutoNum type="arabicPeriod"/>
            </a:pPr>
            <a:r>
              <a:rPr lang="ru-RU" sz="1400" dirty="0" smtClean="0">
                <a:solidFill>
                  <a:srgbClr val="1503FB"/>
                </a:solidFill>
              </a:rPr>
              <a:t>«Книжка  о природе  в стихах». Протасов Захар,  подготовительная  к школе группа №11 и семья.</a:t>
            </a:r>
          </a:p>
          <a:p>
            <a:pPr marL="228600" indent="-228600"/>
            <a:r>
              <a:rPr lang="ru-RU" sz="1400" dirty="0" smtClean="0">
                <a:solidFill>
                  <a:srgbClr val="1503FB"/>
                </a:solidFill>
              </a:rPr>
              <a:t>       </a:t>
            </a:r>
            <a:r>
              <a:rPr lang="ru-RU" sz="1400" b="1" dirty="0" smtClean="0">
                <a:solidFill>
                  <a:srgbClr val="C00000"/>
                </a:solidFill>
              </a:rPr>
              <a:t>Номинация  «Книжка –самоделка о временах года»</a:t>
            </a:r>
          </a:p>
          <a:p>
            <a:pPr marL="228600" indent="-228600"/>
            <a:r>
              <a:rPr lang="ru-RU" sz="1400" dirty="0" smtClean="0">
                <a:solidFill>
                  <a:srgbClr val="0000FF"/>
                </a:solidFill>
              </a:rPr>
              <a:t>4</a:t>
            </a:r>
            <a:r>
              <a:rPr lang="ru-RU" sz="1400" b="1" dirty="0" smtClean="0">
                <a:solidFill>
                  <a:srgbClr val="0000FF"/>
                </a:solidFill>
              </a:rPr>
              <a:t>.</a:t>
            </a:r>
            <a:r>
              <a:rPr lang="ru-RU" sz="1400" dirty="0" smtClean="0">
                <a:solidFill>
                  <a:srgbClr val="1503FB"/>
                </a:solidFill>
              </a:rPr>
              <a:t>   «Времена  года». Иванова  Алена, подготовительная к школе группа №2 и семья. </a:t>
            </a:r>
          </a:p>
          <a:p>
            <a:pPr marL="228600" indent="-228600"/>
            <a:r>
              <a:rPr lang="ru-RU" sz="1400" dirty="0" smtClean="0">
                <a:solidFill>
                  <a:srgbClr val="1503FB"/>
                </a:solidFill>
              </a:rPr>
              <a:t>5.   «Времена года». Брагин Алексей, подготовительная к  школе группа №11  и семья .</a:t>
            </a:r>
          </a:p>
          <a:p>
            <a:pPr marL="228600" indent="-228600"/>
            <a:r>
              <a:rPr lang="ru-RU" sz="1400" dirty="0" smtClean="0">
                <a:solidFill>
                  <a:srgbClr val="1503FB"/>
                </a:solidFill>
              </a:rPr>
              <a:t>        </a:t>
            </a:r>
            <a:r>
              <a:rPr lang="ru-RU" sz="1400" b="1" dirty="0" smtClean="0">
                <a:solidFill>
                  <a:srgbClr val="C00000"/>
                </a:solidFill>
              </a:rPr>
              <a:t>Номинация  «Книжка – самоделка о природе  в загадках»</a:t>
            </a:r>
          </a:p>
          <a:p>
            <a:pPr marL="228600" indent="-228600"/>
            <a:r>
              <a:rPr lang="ru-RU" sz="1400" dirty="0" smtClean="0">
                <a:solidFill>
                  <a:srgbClr val="1503FB"/>
                </a:solidFill>
              </a:rPr>
              <a:t>6.    «Загадки».  Лисовская  Ксения,  подготовительная  к школе группа №11 и  семья.</a:t>
            </a:r>
          </a:p>
          <a:p>
            <a:pPr marL="228600" indent="-228600"/>
            <a:r>
              <a:rPr lang="ru-RU" sz="1400" dirty="0" smtClean="0">
                <a:solidFill>
                  <a:srgbClr val="1503FB"/>
                </a:solidFill>
              </a:rPr>
              <a:t>7.     «Загадки о птицах» из альбома  </a:t>
            </a:r>
            <a:r>
              <a:rPr lang="ru-RU" sz="1400" dirty="0" err="1" smtClean="0">
                <a:solidFill>
                  <a:srgbClr val="1503FB"/>
                </a:solidFill>
              </a:rPr>
              <a:t>М.Мышковской</a:t>
            </a:r>
            <a:r>
              <a:rPr lang="ru-RU" sz="1400" dirty="0" smtClean="0">
                <a:solidFill>
                  <a:srgbClr val="1503FB"/>
                </a:solidFill>
              </a:rPr>
              <a:t> «Азбука животного мира». </a:t>
            </a:r>
            <a:r>
              <a:rPr lang="ru-RU" sz="1400" dirty="0" err="1" smtClean="0">
                <a:solidFill>
                  <a:srgbClr val="1503FB"/>
                </a:solidFill>
              </a:rPr>
              <a:t>Ворожищева</a:t>
            </a:r>
            <a:r>
              <a:rPr lang="ru-RU" sz="1400" dirty="0" smtClean="0">
                <a:solidFill>
                  <a:srgbClr val="1503FB"/>
                </a:solidFill>
              </a:rPr>
              <a:t> Дарья, </a:t>
            </a:r>
            <a:r>
              <a:rPr lang="ru-RU" sz="1400" dirty="0" err="1" smtClean="0">
                <a:solidFill>
                  <a:srgbClr val="1503FB"/>
                </a:solidFill>
              </a:rPr>
              <a:t>подг.гр</a:t>
            </a:r>
            <a:r>
              <a:rPr lang="ru-RU" sz="1400" dirty="0" smtClean="0">
                <a:solidFill>
                  <a:srgbClr val="1503FB"/>
                </a:solidFill>
              </a:rPr>
              <a:t>. №11  и  </a:t>
            </a:r>
            <a:r>
              <a:rPr lang="ru-RU" sz="1400" dirty="0" err="1" smtClean="0">
                <a:solidFill>
                  <a:srgbClr val="1503FB"/>
                </a:solidFill>
              </a:rPr>
              <a:t>Немельгина</a:t>
            </a:r>
            <a:r>
              <a:rPr lang="ru-RU" sz="1400" dirty="0" smtClean="0">
                <a:solidFill>
                  <a:srgbClr val="1503FB"/>
                </a:solidFill>
              </a:rPr>
              <a:t> Г.В.,  педагог доп.образования.</a:t>
            </a:r>
          </a:p>
          <a:p>
            <a:pPr marL="228600" indent="-228600">
              <a:buAutoNum type="arabicPeriod" startAt="8"/>
            </a:pPr>
            <a:r>
              <a:rPr lang="ru-RU" sz="1400" dirty="0" smtClean="0">
                <a:solidFill>
                  <a:srgbClr val="1503FB"/>
                </a:solidFill>
              </a:rPr>
              <a:t> «Загадки  про животных». </a:t>
            </a:r>
            <a:r>
              <a:rPr lang="ru-RU" sz="1400" dirty="0" err="1" smtClean="0">
                <a:solidFill>
                  <a:srgbClr val="1503FB"/>
                </a:solidFill>
              </a:rPr>
              <a:t>Мурзина</a:t>
            </a:r>
            <a:r>
              <a:rPr lang="ru-RU" sz="1400" dirty="0" smtClean="0">
                <a:solidFill>
                  <a:srgbClr val="1503FB"/>
                </a:solidFill>
              </a:rPr>
              <a:t> Василиса, </a:t>
            </a:r>
            <a:r>
              <a:rPr lang="ru-RU" sz="1400" dirty="0" err="1" smtClean="0">
                <a:solidFill>
                  <a:srgbClr val="1503FB"/>
                </a:solidFill>
              </a:rPr>
              <a:t>Бочковская</a:t>
            </a:r>
            <a:r>
              <a:rPr lang="ru-RU" sz="1400" dirty="0" smtClean="0">
                <a:solidFill>
                  <a:srgbClr val="1503FB"/>
                </a:solidFill>
              </a:rPr>
              <a:t> Ангелина, Елизарова </a:t>
            </a:r>
            <a:r>
              <a:rPr lang="ru-RU" sz="1400" dirty="0" err="1" smtClean="0">
                <a:solidFill>
                  <a:srgbClr val="1503FB"/>
                </a:solidFill>
              </a:rPr>
              <a:t>Ульяна</a:t>
            </a:r>
            <a:r>
              <a:rPr lang="ru-RU" sz="1400" dirty="0" smtClean="0">
                <a:solidFill>
                  <a:srgbClr val="1503FB"/>
                </a:solidFill>
              </a:rPr>
              <a:t>, </a:t>
            </a:r>
            <a:r>
              <a:rPr lang="ru-RU" sz="1400" dirty="0" err="1" smtClean="0">
                <a:solidFill>
                  <a:srgbClr val="1503FB"/>
                </a:solidFill>
              </a:rPr>
              <a:t>Лиханова</a:t>
            </a:r>
            <a:r>
              <a:rPr lang="ru-RU" sz="1400" dirty="0" smtClean="0">
                <a:solidFill>
                  <a:srgbClr val="1503FB"/>
                </a:solidFill>
              </a:rPr>
              <a:t> Ксения, подг.гр.№11. и Г.В.</a:t>
            </a:r>
          </a:p>
          <a:p>
            <a:pPr marL="228600" indent="-228600">
              <a:buAutoNum type="arabicPeriod" startAt="8"/>
            </a:pPr>
            <a:r>
              <a:rPr lang="ru-RU" sz="1400" dirty="0" smtClean="0">
                <a:solidFill>
                  <a:srgbClr val="1503FB"/>
                </a:solidFill>
              </a:rPr>
              <a:t>  «Лесные жители». Загадки.  Диденко Злата,  Третьяков Арсений  и </a:t>
            </a:r>
            <a:r>
              <a:rPr lang="ru-RU" sz="1400" dirty="0" err="1" smtClean="0">
                <a:solidFill>
                  <a:srgbClr val="1503FB"/>
                </a:solidFill>
              </a:rPr>
              <a:t>Немельгина</a:t>
            </a:r>
            <a:r>
              <a:rPr lang="ru-RU" sz="1400" dirty="0" smtClean="0">
                <a:solidFill>
                  <a:srgbClr val="1503FB"/>
                </a:solidFill>
              </a:rPr>
              <a:t> Г.В.</a:t>
            </a:r>
          </a:p>
          <a:p>
            <a:pPr marL="228600" indent="-228600"/>
            <a:r>
              <a:rPr lang="ru-RU" sz="1400" b="1" dirty="0" smtClean="0">
                <a:solidFill>
                  <a:srgbClr val="C00000"/>
                </a:solidFill>
              </a:rPr>
              <a:t>        Номинация «Книжка-самоделка  о  природе  в прозе»</a:t>
            </a:r>
          </a:p>
          <a:p>
            <a:pPr marL="228600" indent="-228600"/>
            <a:r>
              <a:rPr lang="ru-RU" sz="1400" dirty="0" smtClean="0">
                <a:solidFill>
                  <a:srgbClr val="0000FF"/>
                </a:solidFill>
              </a:rPr>
              <a:t>10 .  «В  лесу».  </a:t>
            </a:r>
            <a:r>
              <a:rPr lang="ru-RU" sz="1400" dirty="0" err="1" smtClean="0">
                <a:solidFill>
                  <a:srgbClr val="0000FF"/>
                </a:solidFill>
              </a:rPr>
              <a:t>Яхотина</a:t>
            </a:r>
            <a:r>
              <a:rPr lang="ru-RU" sz="1400" dirty="0" smtClean="0">
                <a:solidFill>
                  <a:srgbClr val="0000FF"/>
                </a:solidFill>
              </a:rPr>
              <a:t> Александра, подготовительная группа №2 и </a:t>
            </a:r>
            <a:r>
              <a:rPr lang="ru-RU" sz="1400" dirty="0" err="1" smtClean="0">
                <a:solidFill>
                  <a:srgbClr val="0000FF"/>
                </a:solidFill>
              </a:rPr>
              <a:t>Вайс</a:t>
            </a:r>
            <a:r>
              <a:rPr lang="ru-RU" sz="1400" dirty="0" smtClean="0">
                <a:solidFill>
                  <a:srgbClr val="0000FF"/>
                </a:solidFill>
              </a:rPr>
              <a:t>  Марина Витальевна, воспитатель.</a:t>
            </a:r>
          </a:p>
          <a:p>
            <a:r>
              <a:rPr lang="ru-RU" sz="1400" b="1" dirty="0" smtClean="0">
                <a:solidFill>
                  <a:srgbClr val="C00000"/>
                </a:solidFill>
              </a:rPr>
              <a:t>        Номинация </a:t>
            </a:r>
            <a:r>
              <a:rPr lang="ru-RU" sz="1400" b="1" dirty="0">
                <a:solidFill>
                  <a:srgbClr val="C00000"/>
                </a:solidFill>
              </a:rPr>
              <a:t>«Книжка-самоделка  </a:t>
            </a:r>
            <a:r>
              <a:rPr lang="ru-RU" sz="1400" b="1" dirty="0" smtClean="0">
                <a:solidFill>
                  <a:srgbClr val="C00000"/>
                </a:solidFill>
              </a:rPr>
              <a:t>«Детское  сочинение»</a:t>
            </a:r>
          </a:p>
          <a:p>
            <a:r>
              <a:rPr lang="ru-RU" sz="1400" b="1" dirty="0" smtClean="0">
                <a:solidFill>
                  <a:srgbClr val="C00000"/>
                </a:solidFill>
              </a:rPr>
              <a:t> </a:t>
            </a:r>
            <a:r>
              <a:rPr lang="ru-RU" sz="1400" dirty="0" smtClean="0">
                <a:solidFill>
                  <a:srgbClr val="0000FF"/>
                </a:solidFill>
              </a:rPr>
              <a:t>11. «Котенок Розочка». Лисовская  Ксения, подготовительная к школе группа №11  и </a:t>
            </a:r>
            <a:r>
              <a:rPr lang="ru-RU" sz="1400" dirty="0" err="1" smtClean="0">
                <a:solidFill>
                  <a:srgbClr val="1503FB"/>
                </a:solidFill>
              </a:rPr>
              <a:t>Немельгина</a:t>
            </a:r>
            <a:r>
              <a:rPr lang="ru-RU" sz="1400" dirty="0" smtClean="0">
                <a:solidFill>
                  <a:srgbClr val="1503FB"/>
                </a:solidFill>
              </a:rPr>
              <a:t> Г.В.</a:t>
            </a:r>
            <a:endParaRPr lang="ru-RU" sz="1400" dirty="0" smtClean="0">
              <a:solidFill>
                <a:srgbClr val="0000FF"/>
              </a:solidFill>
            </a:endParaRPr>
          </a:p>
          <a:p>
            <a:r>
              <a:rPr lang="ru-RU" sz="1400" dirty="0" smtClean="0">
                <a:solidFill>
                  <a:srgbClr val="0000FF"/>
                </a:solidFill>
              </a:rPr>
              <a:t>12.  «Новые  друзья». Старикова Соня, подготовительная к  школе группа №11 и </a:t>
            </a:r>
            <a:r>
              <a:rPr lang="ru-RU" sz="1400" dirty="0" err="1" smtClean="0">
                <a:solidFill>
                  <a:srgbClr val="1503FB"/>
                </a:solidFill>
              </a:rPr>
              <a:t>Немельгина</a:t>
            </a:r>
            <a:r>
              <a:rPr lang="ru-RU" sz="1400" dirty="0" smtClean="0">
                <a:solidFill>
                  <a:srgbClr val="1503FB"/>
                </a:solidFill>
              </a:rPr>
              <a:t> Г.В.</a:t>
            </a:r>
          </a:p>
          <a:p>
            <a:pPr marL="228600" indent="-228600"/>
            <a:r>
              <a:rPr lang="ru-RU" sz="1400" b="1" dirty="0" smtClean="0">
                <a:solidFill>
                  <a:srgbClr val="C00000"/>
                </a:solidFill>
              </a:rPr>
              <a:t>        Номинация «Книжка-самоделка «В  гостях  у сказки»</a:t>
            </a:r>
          </a:p>
          <a:p>
            <a:r>
              <a:rPr lang="ru-RU" sz="1400" dirty="0" smtClean="0">
                <a:solidFill>
                  <a:srgbClr val="0000FF"/>
                </a:solidFill>
              </a:rPr>
              <a:t>13.  «Семья тигров». Зубарева Алеся, подготовительная  к школе группа №11  и </a:t>
            </a:r>
            <a:r>
              <a:rPr lang="ru-RU" sz="1400" dirty="0" err="1" smtClean="0">
                <a:solidFill>
                  <a:srgbClr val="1503FB"/>
                </a:solidFill>
              </a:rPr>
              <a:t>Немельгина</a:t>
            </a:r>
            <a:r>
              <a:rPr lang="ru-RU" sz="1400" dirty="0" smtClean="0">
                <a:solidFill>
                  <a:srgbClr val="1503FB"/>
                </a:solidFill>
              </a:rPr>
              <a:t> Г.В.</a:t>
            </a:r>
          </a:p>
          <a:p>
            <a:pPr marL="342900" indent="-342900">
              <a:buAutoNum type="arabicPeriod" startAt="14"/>
            </a:pPr>
            <a:r>
              <a:rPr lang="ru-RU" sz="1400" dirty="0" smtClean="0">
                <a:solidFill>
                  <a:srgbClr val="1503FB"/>
                </a:solidFill>
              </a:rPr>
              <a:t>«Книжка – самоделка»  Банников  Данил и семья. </a:t>
            </a:r>
          </a:p>
          <a:p>
            <a:pPr marL="342900" indent="-342900"/>
            <a:r>
              <a:rPr lang="ru-RU" sz="1400" dirty="0" smtClean="0">
                <a:solidFill>
                  <a:srgbClr val="1503FB"/>
                </a:solidFill>
              </a:rPr>
              <a:t>     </a:t>
            </a:r>
          </a:p>
          <a:p>
            <a:pPr marL="228600" indent="-228600">
              <a:buAutoNum type="arabicPeriod" startAt="13"/>
            </a:pPr>
            <a:endParaRPr lang="ru-RU" sz="1200" dirty="0" smtClean="0">
              <a:solidFill>
                <a:srgbClr val="0000FF"/>
              </a:solidFill>
            </a:endParaRPr>
          </a:p>
          <a:p>
            <a:pPr marL="228600" indent="-228600"/>
            <a:endParaRPr lang="ru-RU" sz="1200" b="1" dirty="0" smtClean="0">
              <a:solidFill>
                <a:srgbClr val="C00000"/>
              </a:solidFill>
            </a:endParaRPr>
          </a:p>
          <a:p>
            <a:pPr marL="228600" indent="-228600"/>
            <a:r>
              <a:rPr lang="ru-RU" sz="1200" dirty="0" smtClean="0">
                <a:solidFill>
                  <a:srgbClr val="1503FB"/>
                </a:solidFill>
              </a:rPr>
              <a:t> </a:t>
            </a:r>
            <a:endParaRPr lang="ru-RU" sz="1200" dirty="0" smtClean="0">
              <a:solidFill>
                <a:srgbClr val="0000FF"/>
              </a:solidFill>
            </a:endParaRPr>
          </a:p>
          <a:p>
            <a:endParaRPr lang="ru-RU" b="1" dirty="0" smtClean="0">
              <a:solidFill>
                <a:srgbClr val="C00000"/>
              </a:solidFill>
            </a:endParaRPr>
          </a:p>
          <a:p>
            <a:r>
              <a:rPr lang="ru-RU" b="1" dirty="0" smtClean="0">
                <a:solidFill>
                  <a:srgbClr val="FF0000"/>
                </a:solidFill>
              </a:rPr>
              <a:t>                                                         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89350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>
                <a:alpha val="30000"/>
              </a:srgbClr>
            </a:gs>
            <a:gs pos="61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836712"/>
            <a:ext cx="43924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 smtClean="0">
              <a:solidFill>
                <a:srgbClr val="1503FB"/>
              </a:solidFill>
            </a:endParaRPr>
          </a:p>
          <a:p>
            <a:pPr marL="228600" indent="-228600">
              <a:buAutoNum type="arabicPeriod"/>
            </a:pPr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sz="1200" b="1" dirty="0" smtClean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580112" y="836712"/>
            <a:ext cx="35638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endParaRPr lang="ru-RU" sz="1200" dirty="0" smtClean="0"/>
          </a:p>
          <a:p>
            <a:pPr marL="228600" indent="-228600"/>
            <a:endParaRPr lang="ru-RU" sz="1200" dirty="0" smtClean="0"/>
          </a:p>
          <a:p>
            <a:pPr marL="228600" indent="-228600"/>
            <a:endParaRPr lang="ru-RU" sz="1200" dirty="0" smtClean="0"/>
          </a:p>
          <a:p>
            <a:pPr marL="228600" indent="-228600"/>
            <a:r>
              <a:rPr lang="ru-RU" sz="1200" dirty="0" smtClean="0"/>
              <a:t>                                        </a:t>
            </a:r>
          </a:p>
          <a:p>
            <a:pPr marL="228600" indent="-228600"/>
            <a:r>
              <a:rPr lang="ru-RU" sz="1200" dirty="0" smtClean="0"/>
              <a:t>  </a:t>
            </a:r>
          </a:p>
          <a:p>
            <a:pPr marL="228600" indent="-228600"/>
            <a:endParaRPr lang="ru-RU" sz="1200" dirty="0" smtClean="0"/>
          </a:p>
          <a:p>
            <a:pPr marL="228600" indent="-228600">
              <a:buAutoNum type="arabicPeriod" startAt="11"/>
            </a:pPr>
            <a:endParaRPr lang="ru-RU" sz="1200" dirty="0" smtClean="0"/>
          </a:p>
          <a:p>
            <a:pPr marL="228600" indent="-228600">
              <a:buAutoNum type="arabicPeriod" startAt="11"/>
            </a:pPr>
            <a:endParaRPr lang="ru-RU" sz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427984" y="764704"/>
            <a:ext cx="49685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r>
              <a:rPr lang="ru-RU" sz="1200" b="1" dirty="0" smtClean="0">
                <a:solidFill>
                  <a:srgbClr val="FF0000"/>
                </a:solidFill>
              </a:rPr>
              <a:t>    </a:t>
            </a:r>
            <a:endParaRPr lang="ru-RU" sz="1200" dirty="0" smtClean="0">
              <a:solidFill>
                <a:srgbClr val="0000FF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72000" y="90872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indent="-228600">
              <a:buAutoNum type="arabicPeriod"/>
            </a:pPr>
            <a:endParaRPr lang="ru-RU" dirty="0" smtClean="0">
              <a:solidFill>
                <a:srgbClr val="1503FB"/>
              </a:solidFill>
            </a:endParaRPr>
          </a:p>
          <a:p>
            <a:pPr marL="228600" indent="-228600"/>
            <a:r>
              <a:rPr lang="ru-RU" b="1" dirty="0" smtClean="0">
                <a:solidFill>
                  <a:srgbClr val="FF0000"/>
                </a:solidFill>
              </a:rPr>
              <a:t>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79512" y="332656"/>
            <a:ext cx="8964488" cy="6678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00FF"/>
                </a:solidFill>
                <a:ea typeface="Times New Roman" pitchFamily="18" charset="0"/>
                <a:cs typeface="Arial" pitchFamily="34" charset="0"/>
              </a:rPr>
              <a:t>Направление  </a:t>
            </a:r>
            <a:r>
              <a:rPr lang="ru-RU" sz="1600" b="1" dirty="0" smtClean="0">
                <a:solidFill>
                  <a:srgbClr val="0000FF"/>
                </a:solidFill>
              </a:rPr>
              <a:t>«Книжка-самоделка  из  макулатуры»  </a:t>
            </a:r>
            <a:r>
              <a:rPr lang="ru-RU" sz="1600" b="1" dirty="0" smtClean="0">
                <a:solidFill>
                  <a:srgbClr val="0000FF"/>
                </a:solidFill>
                <a:cs typeface="Times New Roman" pitchFamily="18" charset="0"/>
              </a:rPr>
              <a:t>- </a:t>
            </a:r>
            <a:r>
              <a:rPr lang="ru-RU" sz="1600" dirty="0" smtClean="0">
                <a:solidFill>
                  <a:srgbClr val="0000FF"/>
                </a:solidFill>
                <a:cs typeface="Times New Roman" pitchFamily="18" charset="0"/>
              </a:rPr>
              <a:t>для  детей и их родителей  подготовительных  к школе групп, воспитателей.</a:t>
            </a:r>
          </a:p>
          <a:p>
            <a:r>
              <a:rPr lang="ru-RU" sz="1400" b="1" dirty="0" smtClean="0">
                <a:solidFill>
                  <a:srgbClr val="C00000"/>
                </a:solidFill>
              </a:rPr>
              <a:t>Номинация «Открытка  о  природе» (из  макулатуры).</a:t>
            </a:r>
          </a:p>
          <a:p>
            <a:pPr marL="228600" indent="-228600"/>
            <a:r>
              <a:rPr lang="ru-RU" sz="1400" dirty="0" smtClean="0">
                <a:solidFill>
                  <a:srgbClr val="0000FF"/>
                </a:solidFill>
              </a:rPr>
              <a:t>15.   «Ваза».  </a:t>
            </a:r>
            <a:r>
              <a:rPr lang="ru-RU" sz="1400" dirty="0" err="1" smtClean="0">
                <a:solidFill>
                  <a:srgbClr val="0000FF"/>
                </a:solidFill>
              </a:rPr>
              <a:t>Мерлицкая</a:t>
            </a:r>
            <a:r>
              <a:rPr lang="ru-RU" sz="1400" dirty="0" smtClean="0">
                <a:solidFill>
                  <a:srgbClr val="0000FF"/>
                </a:solidFill>
              </a:rPr>
              <a:t>  Вероника, подготовительная  к школе группа №2   и </a:t>
            </a:r>
            <a:r>
              <a:rPr lang="ru-RU" sz="1400" dirty="0" err="1" smtClean="0">
                <a:solidFill>
                  <a:srgbClr val="1503FB"/>
                </a:solidFill>
              </a:rPr>
              <a:t>Немельгина</a:t>
            </a:r>
            <a:r>
              <a:rPr lang="ru-RU" sz="1400" dirty="0" smtClean="0">
                <a:solidFill>
                  <a:srgbClr val="1503FB"/>
                </a:solidFill>
              </a:rPr>
              <a:t> Г.В.</a:t>
            </a:r>
            <a:endParaRPr lang="ru-RU" sz="1400" dirty="0" smtClean="0">
              <a:solidFill>
                <a:srgbClr val="0000FF"/>
              </a:solidFill>
            </a:endParaRPr>
          </a:p>
          <a:p>
            <a:pPr marL="228600" indent="-228600"/>
            <a:r>
              <a:rPr lang="ru-RU" sz="1400" dirty="0" smtClean="0">
                <a:solidFill>
                  <a:srgbClr val="0000FF"/>
                </a:solidFill>
              </a:rPr>
              <a:t>16.   «Обезьянка». </a:t>
            </a:r>
            <a:r>
              <a:rPr lang="ru-RU" sz="1400" dirty="0" err="1" smtClean="0">
                <a:solidFill>
                  <a:srgbClr val="0000FF"/>
                </a:solidFill>
              </a:rPr>
              <a:t>Ренкус</a:t>
            </a:r>
            <a:r>
              <a:rPr lang="ru-RU" sz="1400" dirty="0" smtClean="0">
                <a:solidFill>
                  <a:srgbClr val="0000FF"/>
                </a:solidFill>
              </a:rPr>
              <a:t>  Герман, подготовительная к школе  группа №2  и </a:t>
            </a:r>
            <a:r>
              <a:rPr lang="ru-RU" sz="1400" dirty="0" err="1" smtClean="0">
                <a:solidFill>
                  <a:srgbClr val="1503FB"/>
                </a:solidFill>
              </a:rPr>
              <a:t>Немельгина</a:t>
            </a:r>
            <a:r>
              <a:rPr lang="ru-RU" sz="1400" dirty="0" smtClean="0">
                <a:solidFill>
                  <a:srgbClr val="1503FB"/>
                </a:solidFill>
              </a:rPr>
              <a:t> Г.В.</a:t>
            </a:r>
            <a:endParaRPr lang="ru-RU" sz="1400" dirty="0" smtClean="0">
              <a:solidFill>
                <a:srgbClr val="0000FF"/>
              </a:solidFill>
            </a:endParaRPr>
          </a:p>
          <a:p>
            <a:pPr marL="228600" indent="-228600"/>
            <a:r>
              <a:rPr lang="ru-RU" sz="1400" dirty="0" smtClean="0">
                <a:solidFill>
                  <a:srgbClr val="0000FF"/>
                </a:solidFill>
              </a:rPr>
              <a:t>17.  «Лягушка». Иванова Алена, подготовительная  к школе группа №2 и </a:t>
            </a:r>
            <a:r>
              <a:rPr lang="ru-RU" sz="1400" dirty="0" err="1" smtClean="0">
                <a:solidFill>
                  <a:srgbClr val="1503FB"/>
                </a:solidFill>
              </a:rPr>
              <a:t>Немельгина</a:t>
            </a:r>
            <a:r>
              <a:rPr lang="ru-RU" sz="1400" dirty="0" smtClean="0">
                <a:solidFill>
                  <a:srgbClr val="1503FB"/>
                </a:solidFill>
              </a:rPr>
              <a:t> Г.В.</a:t>
            </a:r>
            <a:endParaRPr lang="ru-RU" sz="1400" dirty="0" smtClean="0">
              <a:solidFill>
                <a:srgbClr val="0000FF"/>
              </a:solidFill>
            </a:endParaRPr>
          </a:p>
          <a:p>
            <a:pPr marL="228600" indent="-228600"/>
            <a:r>
              <a:rPr lang="ru-RU" sz="1400" dirty="0" smtClean="0">
                <a:solidFill>
                  <a:srgbClr val="0000FF"/>
                </a:solidFill>
              </a:rPr>
              <a:t>18.   «Собачки».   </a:t>
            </a:r>
            <a:r>
              <a:rPr lang="ru-RU" sz="1400" dirty="0" err="1" smtClean="0">
                <a:solidFill>
                  <a:srgbClr val="0000FF"/>
                </a:solidFill>
              </a:rPr>
              <a:t>Анкудович</a:t>
            </a:r>
            <a:r>
              <a:rPr lang="ru-RU" sz="1400" dirty="0" smtClean="0">
                <a:solidFill>
                  <a:srgbClr val="0000FF"/>
                </a:solidFill>
              </a:rPr>
              <a:t>  Тимофей, подготовительная к школе группа №2  и </a:t>
            </a:r>
            <a:r>
              <a:rPr lang="ru-RU" sz="1400" dirty="0" err="1" smtClean="0">
                <a:solidFill>
                  <a:srgbClr val="1503FB"/>
                </a:solidFill>
              </a:rPr>
              <a:t>Немельгина</a:t>
            </a:r>
            <a:r>
              <a:rPr lang="ru-RU" sz="1400" dirty="0" smtClean="0">
                <a:solidFill>
                  <a:srgbClr val="1503FB"/>
                </a:solidFill>
              </a:rPr>
              <a:t> Г.В.</a:t>
            </a:r>
            <a:endParaRPr lang="ru-RU" sz="1400" dirty="0" smtClean="0">
              <a:solidFill>
                <a:srgbClr val="0000FF"/>
              </a:solidFill>
            </a:endParaRPr>
          </a:p>
          <a:p>
            <a:pPr marL="228600" indent="-228600"/>
            <a:r>
              <a:rPr lang="ru-RU" sz="1400" dirty="0" smtClean="0">
                <a:solidFill>
                  <a:srgbClr val="0000FF"/>
                </a:solidFill>
              </a:rPr>
              <a:t>19.  «Котята».  </a:t>
            </a:r>
            <a:r>
              <a:rPr lang="ru-RU" sz="1400" dirty="0" err="1" smtClean="0">
                <a:solidFill>
                  <a:srgbClr val="0000FF"/>
                </a:solidFill>
              </a:rPr>
              <a:t>Колпашникова</a:t>
            </a:r>
            <a:r>
              <a:rPr lang="ru-RU" sz="1400" dirty="0" smtClean="0">
                <a:solidFill>
                  <a:srgbClr val="0000FF"/>
                </a:solidFill>
              </a:rPr>
              <a:t>  Кристина, подготовительная  к школе группа №2 и </a:t>
            </a:r>
            <a:r>
              <a:rPr lang="ru-RU" sz="1400" dirty="0" err="1" smtClean="0">
                <a:solidFill>
                  <a:srgbClr val="1503FB"/>
                </a:solidFill>
              </a:rPr>
              <a:t>Немельгина</a:t>
            </a:r>
            <a:r>
              <a:rPr lang="ru-RU" sz="1400" dirty="0" smtClean="0">
                <a:solidFill>
                  <a:srgbClr val="1503FB"/>
                </a:solidFill>
              </a:rPr>
              <a:t> Г.В.  </a:t>
            </a:r>
            <a:endParaRPr lang="ru-RU" sz="1400" dirty="0" smtClean="0">
              <a:solidFill>
                <a:srgbClr val="0000FF"/>
              </a:solidFill>
            </a:endParaRPr>
          </a:p>
          <a:p>
            <a:pPr marL="228600" indent="-228600"/>
            <a:r>
              <a:rPr lang="ru-RU" sz="1400" dirty="0" smtClean="0">
                <a:solidFill>
                  <a:srgbClr val="0000FF"/>
                </a:solidFill>
              </a:rPr>
              <a:t>20.   «Ёлочка со  снежком». Архипова Милана, подготовительная к школе  группа №2 и </a:t>
            </a:r>
            <a:r>
              <a:rPr lang="ru-RU" sz="1400" dirty="0" err="1" smtClean="0">
                <a:solidFill>
                  <a:srgbClr val="1503FB"/>
                </a:solidFill>
              </a:rPr>
              <a:t>Немельгина</a:t>
            </a:r>
            <a:r>
              <a:rPr lang="ru-RU" sz="1400" dirty="0" smtClean="0">
                <a:solidFill>
                  <a:srgbClr val="1503FB"/>
                </a:solidFill>
              </a:rPr>
              <a:t> Г.В.</a:t>
            </a:r>
            <a:endParaRPr lang="ru-RU" sz="1400" dirty="0" smtClean="0">
              <a:solidFill>
                <a:srgbClr val="0000FF"/>
              </a:solidFill>
            </a:endParaRPr>
          </a:p>
          <a:p>
            <a:pPr marL="228600" indent="-228600"/>
            <a:r>
              <a:rPr lang="ru-RU" sz="1400" dirty="0" smtClean="0">
                <a:solidFill>
                  <a:srgbClr val="0000FF"/>
                </a:solidFill>
              </a:rPr>
              <a:t>21.   «Ёлочка». Архипова Милана, подготовительная к школе  группа №11 и </a:t>
            </a:r>
            <a:r>
              <a:rPr lang="ru-RU" sz="1400" dirty="0" err="1" smtClean="0">
                <a:solidFill>
                  <a:srgbClr val="1503FB"/>
                </a:solidFill>
              </a:rPr>
              <a:t>Немельгина</a:t>
            </a:r>
            <a:r>
              <a:rPr lang="ru-RU" sz="1400" dirty="0" smtClean="0">
                <a:solidFill>
                  <a:srgbClr val="1503FB"/>
                </a:solidFill>
              </a:rPr>
              <a:t> Г.В.</a:t>
            </a:r>
            <a:endParaRPr lang="ru-RU" sz="1400" dirty="0" smtClean="0">
              <a:solidFill>
                <a:srgbClr val="0000FF"/>
              </a:solidFill>
            </a:endParaRPr>
          </a:p>
          <a:p>
            <a:pPr marL="228600" indent="-228600"/>
            <a:r>
              <a:rPr lang="ru-RU" sz="1400" dirty="0" smtClean="0">
                <a:solidFill>
                  <a:srgbClr val="0000FF"/>
                </a:solidFill>
              </a:rPr>
              <a:t>22.   «Лягушата».  Банников Данил, подготовительная к школе группа №11  и </a:t>
            </a:r>
            <a:r>
              <a:rPr lang="ru-RU" sz="1400" dirty="0" err="1" smtClean="0">
                <a:solidFill>
                  <a:srgbClr val="1503FB"/>
                </a:solidFill>
              </a:rPr>
              <a:t>Немельгина</a:t>
            </a:r>
            <a:r>
              <a:rPr lang="ru-RU" sz="1400" dirty="0" smtClean="0">
                <a:solidFill>
                  <a:srgbClr val="1503FB"/>
                </a:solidFill>
              </a:rPr>
              <a:t> Г.В.</a:t>
            </a:r>
            <a:endParaRPr lang="ru-RU" sz="1400" dirty="0" smtClean="0">
              <a:solidFill>
                <a:srgbClr val="0000FF"/>
              </a:solidFill>
            </a:endParaRPr>
          </a:p>
          <a:p>
            <a:pPr marL="228600" indent="-228600"/>
            <a:r>
              <a:rPr lang="ru-RU" sz="1400" dirty="0" smtClean="0">
                <a:solidFill>
                  <a:srgbClr val="0000FF"/>
                </a:solidFill>
              </a:rPr>
              <a:t>23.   «Белый медведь».  </a:t>
            </a:r>
            <a:r>
              <a:rPr lang="ru-RU" sz="1400" dirty="0" err="1" smtClean="0">
                <a:solidFill>
                  <a:srgbClr val="0000FF"/>
                </a:solidFill>
              </a:rPr>
              <a:t>Стефурак</a:t>
            </a:r>
            <a:r>
              <a:rPr lang="ru-RU" sz="1400" dirty="0" smtClean="0">
                <a:solidFill>
                  <a:srgbClr val="0000FF"/>
                </a:solidFill>
              </a:rPr>
              <a:t>  Алексей, подготовительная  к школе группа №11 и </a:t>
            </a:r>
            <a:r>
              <a:rPr lang="ru-RU" sz="1400" dirty="0" err="1" smtClean="0">
                <a:solidFill>
                  <a:srgbClr val="1503FB"/>
                </a:solidFill>
              </a:rPr>
              <a:t>Немельгина</a:t>
            </a:r>
            <a:r>
              <a:rPr lang="ru-RU" sz="1400" dirty="0" smtClean="0">
                <a:solidFill>
                  <a:srgbClr val="1503FB"/>
                </a:solidFill>
              </a:rPr>
              <a:t> Г.В.</a:t>
            </a:r>
          </a:p>
          <a:p>
            <a:pPr marL="228600" indent="-228600"/>
            <a:r>
              <a:rPr lang="ru-RU" sz="1400" dirty="0" smtClean="0">
                <a:solidFill>
                  <a:srgbClr val="1503FB"/>
                </a:solidFill>
              </a:rPr>
              <a:t>24.   «Джунгли». </a:t>
            </a:r>
            <a:r>
              <a:rPr lang="ru-RU" sz="1400" dirty="0" err="1" smtClean="0">
                <a:solidFill>
                  <a:srgbClr val="1503FB"/>
                </a:solidFill>
              </a:rPr>
              <a:t>Шуматова</a:t>
            </a:r>
            <a:r>
              <a:rPr lang="ru-RU" sz="1400" dirty="0" smtClean="0">
                <a:solidFill>
                  <a:srgbClr val="1503FB"/>
                </a:solidFill>
              </a:rPr>
              <a:t>  Виктория, Панов Михаил, подготовительная  к школе  группа №2 и </a:t>
            </a:r>
            <a:r>
              <a:rPr lang="ru-RU" sz="1400" dirty="0" err="1" smtClean="0">
                <a:solidFill>
                  <a:srgbClr val="1503FB"/>
                </a:solidFill>
              </a:rPr>
              <a:t>Немельгина</a:t>
            </a:r>
            <a:r>
              <a:rPr lang="ru-RU" sz="1400" dirty="0" smtClean="0">
                <a:solidFill>
                  <a:srgbClr val="1503FB"/>
                </a:solidFill>
              </a:rPr>
              <a:t> Г.В.</a:t>
            </a:r>
            <a:endParaRPr lang="ru-RU" sz="1400" dirty="0" smtClean="0">
              <a:solidFill>
                <a:srgbClr val="0000FF"/>
              </a:solidFill>
            </a:endParaRPr>
          </a:p>
          <a:p>
            <a:pPr marL="228600" indent="-228600"/>
            <a:r>
              <a:rPr lang="ru-RU" sz="1400" dirty="0" smtClean="0">
                <a:solidFill>
                  <a:srgbClr val="0000FF"/>
                </a:solidFill>
              </a:rPr>
              <a:t>25.   «Зимний день». </a:t>
            </a:r>
            <a:r>
              <a:rPr lang="ru-RU" sz="1400" dirty="0" err="1" smtClean="0">
                <a:solidFill>
                  <a:srgbClr val="0000FF"/>
                </a:solidFill>
              </a:rPr>
              <a:t>Кальсина</a:t>
            </a:r>
            <a:r>
              <a:rPr lang="ru-RU" sz="1400" dirty="0" smtClean="0">
                <a:solidFill>
                  <a:srgbClr val="0000FF"/>
                </a:solidFill>
              </a:rPr>
              <a:t> Соня,  Плеханов Святослав, </a:t>
            </a:r>
            <a:r>
              <a:rPr lang="ru-RU" sz="1400" dirty="0" err="1" smtClean="0">
                <a:solidFill>
                  <a:srgbClr val="0000FF"/>
                </a:solidFill>
              </a:rPr>
              <a:t>подготов</a:t>
            </a:r>
            <a:r>
              <a:rPr lang="ru-RU" sz="1400" dirty="0" smtClean="0">
                <a:solidFill>
                  <a:srgbClr val="0000FF"/>
                </a:solidFill>
              </a:rPr>
              <a:t>.  к школе группа №11  и </a:t>
            </a:r>
            <a:r>
              <a:rPr lang="ru-RU" sz="1400" dirty="0" err="1" smtClean="0">
                <a:solidFill>
                  <a:srgbClr val="1503FB"/>
                </a:solidFill>
              </a:rPr>
              <a:t>Немельгина</a:t>
            </a:r>
            <a:r>
              <a:rPr lang="ru-RU" sz="1400" dirty="0" smtClean="0">
                <a:solidFill>
                  <a:srgbClr val="1503FB"/>
                </a:solidFill>
              </a:rPr>
              <a:t> Г.В.</a:t>
            </a:r>
          </a:p>
          <a:p>
            <a:pPr marL="228600" indent="-228600"/>
            <a:r>
              <a:rPr lang="ru-RU" sz="1400" dirty="0" smtClean="0">
                <a:solidFill>
                  <a:srgbClr val="0000FF"/>
                </a:solidFill>
              </a:rPr>
              <a:t>26.   «Осторожно! Акула!»  Плеханов Святослав, подготовительная  к школе группа №11  и </a:t>
            </a:r>
            <a:r>
              <a:rPr lang="ru-RU" sz="1400" dirty="0" err="1" smtClean="0">
                <a:solidFill>
                  <a:srgbClr val="1503FB"/>
                </a:solidFill>
              </a:rPr>
              <a:t>Немельгина</a:t>
            </a:r>
            <a:r>
              <a:rPr lang="ru-RU" sz="1400" dirty="0" smtClean="0">
                <a:solidFill>
                  <a:srgbClr val="1503FB"/>
                </a:solidFill>
              </a:rPr>
              <a:t> Г.В.</a:t>
            </a:r>
            <a:endParaRPr lang="ru-RU" sz="1400" dirty="0" smtClean="0">
              <a:solidFill>
                <a:srgbClr val="0000FF"/>
              </a:solidFill>
            </a:endParaRPr>
          </a:p>
          <a:p>
            <a:pPr marL="228600" indent="-228600"/>
            <a:r>
              <a:rPr lang="ru-RU" sz="1400" dirty="0" smtClean="0">
                <a:solidFill>
                  <a:srgbClr val="0000FF"/>
                </a:solidFill>
              </a:rPr>
              <a:t>27.   «Утка с утятами». </a:t>
            </a:r>
            <a:r>
              <a:rPr lang="ru-RU" sz="1400" dirty="0" err="1" smtClean="0">
                <a:solidFill>
                  <a:srgbClr val="0000FF"/>
                </a:solidFill>
              </a:rPr>
              <a:t>Лиханова</a:t>
            </a:r>
            <a:r>
              <a:rPr lang="ru-RU" sz="1400" dirty="0" smtClean="0">
                <a:solidFill>
                  <a:srgbClr val="0000FF"/>
                </a:solidFill>
              </a:rPr>
              <a:t> Ксения, подготовительная к школе группа №11 и </a:t>
            </a:r>
            <a:r>
              <a:rPr lang="ru-RU" sz="1400" dirty="0" err="1" smtClean="0">
                <a:solidFill>
                  <a:srgbClr val="1503FB"/>
                </a:solidFill>
              </a:rPr>
              <a:t>Немельгина</a:t>
            </a:r>
            <a:r>
              <a:rPr lang="ru-RU" sz="1400" dirty="0" smtClean="0">
                <a:solidFill>
                  <a:srgbClr val="1503FB"/>
                </a:solidFill>
              </a:rPr>
              <a:t> Г.В.</a:t>
            </a:r>
            <a:endParaRPr lang="ru-RU" sz="1400" dirty="0" smtClean="0">
              <a:solidFill>
                <a:srgbClr val="0000FF"/>
              </a:solidFill>
            </a:endParaRPr>
          </a:p>
          <a:p>
            <a:pPr marL="228600" indent="-228600"/>
            <a:r>
              <a:rPr lang="ru-RU" sz="1400" dirty="0" smtClean="0">
                <a:solidFill>
                  <a:srgbClr val="0000FF"/>
                </a:solidFill>
              </a:rPr>
              <a:t>28.   «Семейка котят».  Елизарова </a:t>
            </a:r>
            <a:r>
              <a:rPr lang="ru-RU" sz="1400" dirty="0" err="1" smtClean="0">
                <a:solidFill>
                  <a:srgbClr val="0000FF"/>
                </a:solidFill>
              </a:rPr>
              <a:t>Ульяна</a:t>
            </a:r>
            <a:r>
              <a:rPr lang="ru-RU" sz="1400" dirty="0" smtClean="0">
                <a:solidFill>
                  <a:srgbClr val="0000FF"/>
                </a:solidFill>
              </a:rPr>
              <a:t>,  </a:t>
            </a:r>
            <a:r>
              <a:rPr lang="ru-RU" sz="1400" dirty="0" err="1" smtClean="0">
                <a:solidFill>
                  <a:srgbClr val="0000FF"/>
                </a:solidFill>
              </a:rPr>
              <a:t>Бочковская</a:t>
            </a:r>
            <a:r>
              <a:rPr lang="ru-RU" sz="1400" dirty="0" smtClean="0">
                <a:solidFill>
                  <a:srgbClr val="0000FF"/>
                </a:solidFill>
              </a:rPr>
              <a:t> Ангелина  и </a:t>
            </a:r>
            <a:r>
              <a:rPr lang="ru-RU" sz="1400" dirty="0" err="1" smtClean="0">
                <a:solidFill>
                  <a:srgbClr val="1503FB"/>
                </a:solidFill>
              </a:rPr>
              <a:t>Немельгина</a:t>
            </a:r>
            <a:r>
              <a:rPr lang="ru-RU" sz="1400" dirty="0" smtClean="0">
                <a:solidFill>
                  <a:srgbClr val="1503FB"/>
                </a:solidFill>
              </a:rPr>
              <a:t> Г.В.</a:t>
            </a:r>
          </a:p>
          <a:p>
            <a:pPr marL="228600" indent="-228600"/>
            <a:r>
              <a:rPr lang="ru-RU" sz="1400" dirty="0" smtClean="0">
                <a:solidFill>
                  <a:srgbClr val="1503FB"/>
                </a:solidFill>
              </a:rPr>
              <a:t>29.   «Букет».  </a:t>
            </a:r>
            <a:r>
              <a:rPr lang="ru-RU" sz="1400" dirty="0" err="1" smtClean="0">
                <a:solidFill>
                  <a:srgbClr val="1503FB"/>
                </a:solidFill>
              </a:rPr>
              <a:t>Ворожищева</a:t>
            </a:r>
            <a:r>
              <a:rPr lang="ru-RU" sz="1400" dirty="0" smtClean="0">
                <a:solidFill>
                  <a:srgbClr val="1503FB"/>
                </a:solidFill>
              </a:rPr>
              <a:t> Дарья, подготовительная к школе группа №11  и </a:t>
            </a:r>
            <a:r>
              <a:rPr lang="ru-RU" sz="1400" dirty="0" err="1" smtClean="0">
                <a:solidFill>
                  <a:srgbClr val="1503FB"/>
                </a:solidFill>
              </a:rPr>
              <a:t>Немельгина</a:t>
            </a:r>
            <a:r>
              <a:rPr lang="ru-RU" sz="1400" dirty="0" smtClean="0">
                <a:solidFill>
                  <a:srgbClr val="1503FB"/>
                </a:solidFill>
              </a:rPr>
              <a:t> Г.В.</a:t>
            </a:r>
          </a:p>
          <a:p>
            <a:pPr marL="228600" indent="-228600"/>
            <a:r>
              <a:rPr lang="ru-RU" sz="1400" dirty="0" smtClean="0">
                <a:solidFill>
                  <a:srgbClr val="1503FB"/>
                </a:solidFill>
              </a:rPr>
              <a:t>30.   «Ёжики».  Протасов  Захар, подготовительная  к школе группа №11  и </a:t>
            </a:r>
            <a:r>
              <a:rPr lang="ru-RU" sz="1400" dirty="0" err="1" smtClean="0">
                <a:solidFill>
                  <a:srgbClr val="1503FB"/>
                </a:solidFill>
              </a:rPr>
              <a:t>Немельгина</a:t>
            </a:r>
            <a:r>
              <a:rPr lang="ru-RU" sz="1400" dirty="0" smtClean="0">
                <a:solidFill>
                  <a:srgbClr val="1503FB"/>
                </a:solidFill>
              </a:rPr>
              <a:t> Г.В.</a:t>
            </a:r>
          </a:p>
          <a:p>
            <a:pPr marL="228600" indent="-228600"/>
            <a:r>
              <a:rPr lang="ru-RU" sz="1400" dirty="0" smtClean="0">
                <a:solidFill>
                  <a:srgbClr val="1503FB"/>
                </a:solidFill>
              </a:rPr>
              <a:t>31.   «С днём  рождения!»  Мурзина Василиса, подготовительная  к школе группа №11 и </a:t>
            </a:r>
            <a:r>
              <a:rPr lang="ru-RU" sz="1400" dirty="0" err="1" smtClean="0">
                <a:solidFill>
                  <a:srgbClr val="1503FB"/>
                </a:solidFill>
              </a:rPr>
              <a:t>Немельгина</a:t>
            </a:r>
            <a:r>
              <a:rPr lang="ru-RU" sz="1400" dirty="0" smtClean="0">
                <a:solidFill>
                  <a:srgbClr val="1503FB"/>
                </a:solidFill>
              </a:rPr>
              <a:t> Г.В.</a:t>
            </a:r>
          </a:p>
          <a:p>
            <a:pPr marL="342900" indent="-342900">
              <a:buAutoNum type="arabicPeriod" startAt="32"/>
            </a:pPr>
            <a:r>
              <a:rPr lang="ru-RU" sz="1400" dirty="0" smtClean="0">
                <a:solidFill>
                  <a:srgbClr val="1503FB"/>
                </a:solidFill>
              </a:rPr>
              <a:t>«Поздравляю!» </a:t>
            </a:r>
            <a:r>
              <a:rPr lang="ru-RU" sz="1400" dirty="0" err="1" smtClean="0">
                <a:solidFill>
                  <a:srgbClr val="1503FB"/>
                </a:solidFill>
              </a:rPr>
              <a:t>Немельгина</a:t>
            </a:r>
            <a:r>
              <a:rPr lang="ru-RU" sz="1400" dirty="0" smtClean="0">
                <a:solidFill>
                  <a:srgbClr val="1503FB"/>
                </a:solidFill>
              </a:rPr>
              <a:t> Галина Владимировна, педагог  дополнительного образования.</a:t>
            </a:r>
          </a:p>
          <a:p>
            <a:pPr marL="342900" indent="-342900">
              <a:buAutoNum type="arabicPeriod" startAt="32"/>
            </a:pPr>
            <a:r>
              <a:rPr lang="ru-RU" sz="1400" dirty="0" smtClean="0">
                <a:solidFill>
                  <a:srgbClr val="1503FB"/>
                </a:solidFill>
              </a:rPr>
              <a:t> «Поздравляю!» </a:t>
            </a:r>
            <a:r>
              <a:rPr lang="ru-RU" sz="1400" dirty="0" err="1" smtClean="0">
                <a:solidFill>
                  <a:srgbClr val="1503FB"/>
                </a:solidFill>
              </a:rPr>
              <a:t>Немельгина</a:t>
            </a:r>
            <a:r>
              <a:rPr lang="ru-RU" sz="1400" dirty="0" smtClean="0">
                <a:solidFill>
                  <a:srgbClr val="1503FB"/>
                </a:solidFill>
              </a:rPr>
              <a:t> Галина Владимировна, педагог  дополнительного образования.</a:t>
            </a:r>
          </a:p>
          <a:p>
            <a:pPr marL="228600" indent="-228600"/>
            <a:r>
              <a:rPr lang="ru-RU" sz="1400" dirty="0" smtClean="0">
                <a:solidFill>
                  <a:srgbClr val="1503FB"/>
                </a:solidFill>
              </a:rPr>
              <a:t>34.   «Поздравляю!» </a:t>
            </a:r>
            <a:r>
              <a:rPr lang="ru-RU" sz="1400" dirty="0" err="1" smtClean="0">
                <a:solidFill>
                  <a:srgbClr val="1503FB"/>
                </a:solidFill>
              </a:rPr>
              <a:t>Немельгина</a:t>
            </a:r>
            <a:r>
              <a:rPr lang="ru-RU" sz="1400" dirty="0" smtClean="0">
                <a:solidFill>
                  <a:srgbClr val="1503FB"/>
                </a:solidFill>
              </a:rPr>
              <a:t> Галина Владимировна, педагог  дополнительного образования.</a:t>
            </a:r>
          </a:p>
          <a:p>
            <a:pPr marL="228600" indent="-228600">
              <a:buAutoNum type="arabicPeriod" startAt="13"/>
            </a:pPr>
            <a:endParaRPr lang="ru-RU" sz="1400" dirty="0" smtClean="0">
              <a:solidFill>
                <a:srgbClr val="0000FF"/>
              </a:solidFill>
            </a:endParaRPr>
          </a:p>
          <a:p>
            <a:pPr marL="228600" indent="-228600">
              <a:buAutoNum type="arabicPeriod" startAt="13"/>
            </a:pPr>
            <a:endParaRPr lang="ru-RU" sz="1200" dirty="0" smtClean="0">
              <a:solidFill>
                <a:srgbClr val="0000FF"/>
              </a:solidFill>
            </a:endParaRPr>
          </a:p>
          <a:p>
            <a:pPr marL="228600" indent="-228600">
              <a:buAutoNum type="arabicPeriod" startAt="13"/>
            </a:pPr>
            <a:endParaRPr lang="ru-RU" sz="1200" dirty="0" smtClean="0">
              <a:solidFill>
                <a:srgbClr val="0000FF"/>
              </a:solidFill>
            </a:endParaRPr>
          </a:p>
          <a:p>
            <a:pPr marL="228600" indent="-228600"/>
            <a:endParaRPr lang="ru-RU" sz="1200" b="1" dirty="0" smtClean="0">
              <a:solidFill>
                <a:srgbClr val="C00000"/>
              </a:solidFill>
            </a:endParaRPr>
          </a:p>
          <a:p>
            <a:pPr marL="228600" indent="-228600"/>
            <a:r>
              <a:rPr lang="ru-RU" sz="1200" dirty="0" smtClean="0">
                <a:solidFill>
                  <a:srgbClr val="1503FB"/>
                </a:solidFill>
              </a:rPr>
              <a:t> </a:t>
            </a:r>
            <a:endParaRPr lang="ru-RU" sz="1200" dirty="0" smtClean="0">
              <a:solidFill>
                <a:srgbClr val="0000FF"/>
              </a:solidFill>
            </a:endParaRPr>
          </a:p>
          <a:p>
            <a:endParaRPr lang="ru-RU" b="1" dirty="0" smtClean="0">
              <a:solidFill>
                <a:srgbClr val="C00000"/>
              </a:solidFill>
            </a:endParaRPr>
          </a:p>
          <a:p>
            <a:r>
              <a:rPr lang="ru-RU" b="1" dirty="0" smtClean="0">
                <a:solidFill>
                  <a:srgbClr val="FF0000"/>
                </a:solidFill>
              </a:rPr>
              <a:t>                                                         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7796</TotalTime>
  <Words>5000</Words>
  <Application>Microsoft Office PowerPoint</Application>
  <PresentationFormat>Экран (4:3)</PresentationFormat>
  <Paragraphs>1253</Paragraphs>
  <Slides>61</Slides>
  <Notes>43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61</vt:i4>
      </vt:variant>
    </vt:vector>
  </HeadingPairs>
  <TitlesOfParts>
    <vt:vector size="6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Номинация «Дорожки здоровья. Массажные коврики»</vt:lpstr>
      <vt:lpstr>Номинация «Дорожки здоровья. Массажные коврики»</vt:lpstr>
      <vt:lpstr>Слайд 13</vt:lpstr>
      <vt:lpstr>Слайд 14</vt:lpstr>
      <vt:lpstr>Слайд 15</vt:lpstr>
      <vt:lpstr>Номинация «Оборудование для подвижных игр» </vt:lpstr>
      <vt:lpstr>Слайд 17</vt:lpstr>
      <vt:lpstr>Номинация «Нестандартное игровое оборудование»</vt:lpstr>
      <vt:lpstr>«Эспандер» семья  Анисимова Валеры  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Борис</dc:creator>
  <cp:lastModifiedBy>Борис</cp:lastModifiedBy>
  <cp:revision>122</cp:revision>
  <dcterms:modified xsi:type="dcterms:W3CDTF">2019-12-10T15:54:51Z</dcterms:modified>
</cp:coreProperties>
</file>