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90" r:id="rId3"/>
    <p:sldId id="291" r:id="rId4"/>
    <p:sldId id="266" r:id="rId5"/>
    <p:sldId id="293" r:id="rId6"/>
    <p:sldId id="292" r:id="rId7"/>
    <p:sldId id="258" r:id="rId8"/>
    <p:sldId id="270" r:id="rId9"/>
    <p:sldId id="294" r:id="rId10"/>
    <p:sldId id="282" r:id="rId11"/>
    <p:sldId id="301" r:id="rId12"/>
    <p:sldId id="263" r:id="rId13"/>
    <p:sldId id="303" r:id="rId14"/>
    <p:sldId id="302" r:id="rId15"/>
    <p:sldId id="284" r:id="rId16"/>
    <p:sldId id="28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1BC8"/>
    <a:srgbClr val="1E55A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403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69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 </a:t>
            </a:r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Квест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– игра </a:t>
            </a:r>
          </a:p>
          <a:p>
            <a:pPr>
              <a:buNone/>
            </a:pP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«Путешествие в Предзимовье»</a:t>
            </a:r>
          </a:p>
          <a:p>
            <a:pPr>
              <a:buNone/>
            </a:pPr>
            <a:r>
              <a:rPr lang="ru-RU" dirty="0" smtClean="0"/>
              <a:t>  </a:t>
            </a:r>
          </a:p>
          <a:p>
            <a:pPr>
              <a:buNone/>
            </a:pP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Дети подготовительной к школе группы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№7.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5805264"/>
            <a:ext cx="4038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dirty="0" err="1" smtClean="0">
                <a:solidFill>
                  <a:srgbClr val="041BC8"/>
                </a:solidFill>
              </a:rPr>
              <a:t>Немельгина</a:t>
            </a:r>
            <a:r>
              <a:rPr lang="ru-RU" dirty="0" smtClean="0">
                <a:solidFill>
                  <a:srgbClr val="041BC8"/>
                </a:solidFill>
              </a:rPr>
              <a:t> Галина Владимировна, </a:t>
            </a:r>
          </a:p>
          <a:p>
            <a:r>
              <a:rPr lang="ru-RU" dirty="0" smtClean="0">
                <a:solidFill>
                  <a:srgbClr val="041BC8"/>
                </a:solidFill>
              </a:rPr>
              <a:t>педагог дополнительного образования</a:t>
            </a:r>
            <a:endParaRPr lang="ru-RU" dirty="0">
              <a:solidFill>
                <a:srgbClr val="041BC8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188640"/>
            <a:ext cx="7470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41BC8"/>
                </a:solidFill>
              </a:rPr>
              <a:t>МАДОУ «Центр развития ребенка – детский сад «Золотой ключик»</a:t>
            </a:r>
            <a:endParaRPr lang="ru-RU" dirty="0">
              <a:solidFill>
                <a:srgbClr val="041BC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1920" y="5661248"/>
            <a:ext cx="833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41BC8"/>
                </a:solidFill>
              </a:rPr>
              <a:t>2020г. </a:t>
            </a:r>
            <a:endParaRPr lang="ru-RU" dirty="0">
              <a:solidFill>
                <a:srgbClr val="041BC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69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3469" y="3080640"/>
            <a:ext cx="69328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41BC8"/>
                </a:solidFill>
              </a:rPr>
              <a:t>Команда  «Снежинка» и «Снегурочка» на «Поляне  снежной книги зимы».</a:t>
            </a:r>
            <a:endParaRPr lang="ru-RU" sz="1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109" y="102773"/>
            <a:ext cx="3985604" cy="2989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5398" y="118162"/>
            <a:ext cx="3965085" cy="2973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198" y="3613305"/>
            <a:ext cx="3985516" cy="298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5261" y="3593921"/>
            <a:ext cx="3975222" cy="298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>
                <a:alpha val="28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75" t="9272" r="2237" b="7857"/>
          <a:stretch/>
        </p:blipFill>
        <p:spPr bwMode="auto">
          <a:xfrm>
            <a:off x="539552" y="332656"/>
            <a:ext cx="8064046" cy="612068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691" y="332656"/>
            <a:ext cx="8160907" cy="6120680"/>
          </a:xfrm>
          <a:prstGeom prst="roundRect">
            <a:avLst/>
          </a:prstGeom>
          <a:noFill/>
          <a:ln>
            <a:noFill/>
          </a:ln>
          <a:effectLst>
            <a:glow rad="101600">
              <a:srgbClr val="00B0F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0308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69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0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  <a:r>
              <a:rPr lang="ru-RU" sz="1600" dirty="0" smtClean="0">
                <a:solidFill>
                  <a:srgbClr val="041BC8"/>
                </a:solidFill>
              </a:rPr>
              <a:t>Ребята не только нашли, но и разморозили, и попробовали  на вкус эту уникальную  ягоду, невероятно полезную. </a:t>
            </a:r>
            <a:endParaRPr lang="ru-RU" sz="1600" dirty="0">
              <a:solidFill>
                <a:srgbClr val="041BC8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094" y="764704"/>
            <a:ext cx="7895812" cy="5921859"/>
          </a:xfrm>
          <a:prstGeom prst="round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>
                <a:alpha val="29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638"/>
            <a:ext cx="8496944" cy="6372708"/>
          </a:xfrm>
          <a:prstGeom prst="round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3257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>
                <a:alpha val="29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2" y="188640"/>
            <a:ext cx="8640960" cy="6480720"/>
          </a:xfrm>
          <a:prstGeom prst="round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0585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>
                <a:alpha val="69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5575" y="188640"/>
            <a:ext cx="4128393" cy="6408712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476672"/>
            <a:ext cx="374441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41BC8"/>
                </a:solidFill>
              </a:rPr>
              <a:t>    </a:t>
            </a:r>
            <a:r>
              <a:rPr lang="ru-RU" sz="1600" b="1" dirty="0" smtClean="0">
                <a:solidFill>
                  <a:srgbClr val="041BC8"/>
                </a:solidFill>
              </a:rPr>
              <a:t>Бруснику</a:t>
            </a:r>
            <a:r>
              <a:rPr lang="ru-RU" sz="1600" dirty="0" smtClean="0">
                <a:solidFill>
                  <a:srgbClr val="041BC8"/>
                </a:solidFill>
              </a:rPr>
              <a:t> ценили  издавна, ведь она обладает целебными свойствами, а еще поспевает поздно, а хранится долго свежей, практически до Рождества. В моченой, мороженой ягоде, в компотах, морсах, вареньях, и даже в цукатах из брусники, сохраняются все полезные качества.       </a:t>
            </a:r>
            <a:r>
              <a:rPr lang="ru-RU" sz="1600" i="1" dirty="0" smtClean="0">
                <a:solidFill>
                  <a:srgbClr val="041BC8"/>
                </a:solidFill>
              </a:rPr>
              <a:t>Только ею в деревнях и селах на Руси спасались</a:t>
            </a:r>
            <a:r>
              <a:rPr lang="ru-RU" sz="1600" dirty="0" smtClean="0">
                <a:solidFill>
                  <a:srgbClr val="041BC8"/>
                </a:solidFill>
              </a:rPr>
              <a:t> </a:t>
            </a:r>
            <a:r>
              <a:rPr lang="ru-RU" sz="1600" i="1" dirty="0" smtClean="0">
                <a:solidFill>
                  <a:srgbClr val="041BC8"/>
                </a:solidFill>
              </a:rPr>
              <a:t>от авитаминоза, и паразитов, от простуды </a:t>
            </a:r>
            <a:r>
              <a:rPr lang="ru-RU" sz="1600" dirty="0" smtClean="0">
                <a:solidFill>
                  <a:srgbClr val="041BC8"/>
                </a:solidFill>
              </a:rPr>
              <a:t>и многих других болезней. В дело шли не только ягоды, но и листья растения, которые запаривали. </a:t>
            </a:r>
          </a:p>
          <a:p>
            <a:r>
              <a:rPr lang="ru-RU" sz="1600" dirty="0" smtClean="0">
                <a:solidFill>
                  <a:srgbClr val="041BC8"/>
                </a:solidFill>
              </a:rPr>
              <a:t>   Брусника по количеству витамина С обгонит любого из цитрусовых плодов.   Она содержит массу минералов и микроэлементов. </a:t>
            </a:r>
          </a:p>
          <a:p>
            <a:r>
              <a:rPr lang="ru-RU" sz="1600" dirty="0" smtClean="0">
                <a:solidFill>
                  <a:srgbClr val="041BC8"/>
                </a:solidFill>
              </a:rPr>
              <a:t>   Брусника мочегонное и  желчегонное средство. В ней есть природный аспирин, который помогает сбивать  температуру у больных.  Поэтому </a:t>
            </a:r>
            <a:r>
              <a:rPr lang="ru-RU" sz="1600" i="1" dirty="0" smtClean="0">
                <a:solidFill>
                  <a:srgbClr val="041BC8"/>
                </a:solidFill>
              </a:rPr>
              <a:t>полезен морс из брусники при ангине, гриппе, бронхите, пневмонии.</a:t>
            </a:r>
            <a:endParaRPr lang="ru-RU" sz="1600" i="1" dirty="0">
              <a:solidFill>
                <a:srgbClr val="041BC8"/>
              </a:solidFill>
            </a:endParaRPr>
          </a:p>
        </p:txBody>
      </p:sp>
      <p:pic>
        <p:nvPicPr>
          <p:cNvPr id="28676" name="Picture 4" descr="http://s020.radikal.ru/i707/1410/92/e7979d3c0d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88640"/>
            <a:ext cx="4427984" cy="2939075"/>
          </a:xfrm>
          <a:prstGeom prst="rect">
            <a:avLst/>
          </a:prstGeom>
          <a:noFill/>
        </p:spPr>
      </p:pic>
      <p:sp>
        <p:nvSpPr>
          <p:cNvPr id="28678" name="AutoShape 6" descr="https://oir.mobi/uploads/posts/2020-04/1586420974_1-p-rastitelnost-pod-snegom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3" cstate="print"/>
          <a:srcRect l="1274" t="16778" r="37597" b="24530"/>
          <a:stretch>
            <a:fillRect/>
          </a:stretch>
        </p:blipFill>
        <p:spPr bwMode="auto">
          <a:xfrm>
            <a:off x="4499992" y="3356992"/>
            <a:ext cx="440607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>
                <a:alpha val="69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791" y="277274"/>
            <a:ext cx="8496944" cy="6372708"/>
          </a:xfrm>
          <a:prstGeom prst="round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69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4969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>
                <a:solidFill>
                  <a:srgbClr val="041BC8"/>
                </a:solidFill>
              </a:rPr>
              <a:t>   </a:t>
            </a:r>
            <a:r>
              <a:rPr lang="ru-RU" sz="1600" smtClean="0">
                <a:solidFill>
                  <a:srgbClr val="041BC8"/>
                </a:solidFill>
              </a:rPr>
              <a:t>19 </a:t>
            </a:r>
            <a:r>
              <a:rPr lang="ru-RU" sz="1600" dirty="0" smtClean="0">
                <a:solidFill>
                  <a:srgbClr val="041BC8"/>
                </a:solidFill>
              </a:rPr>
              <a:t>ноября  ребята подготовительной к школе группы №7 приняли участие в </a:t>
            </a:r>
            <a:r>
              <a:rPr lang="ru-RU" sz="1600" dirty="0" err="1" smtClean="0">
                <a:solidFill>
                  <a:srgbClr val="041BC8"/>
                </a:solidFill>
              </a:rPr>
              <a:t>квест</a:t>
            </a:r>
            <a:r>
              <a:rPr lang="ru-RU" sz="1600" dirty="0" smtClean="0">
                <a:solidFill>
                  <a:srgbClr val="041BC8"/>
                </a:solidFill>
              </a:rPr>
              <a:t>-игре «Путешествие в Предзимовье».  Дети  отправились  в путешествие  со Снежинкой  по предзимнему пути, по снежной дорожке на поиски   ягоды.</a:t>
            </a:r>
          </a:p>
          <a:p>
            <a:r>
              <a:rPr lang="ru-RU" sz="1600" dirty="0" smtClean="0">
                <a:solidFill>
                  <a:srgbClr val="041BC8"/>
                </a:solidFill>
              </a:rPr>
              <a:t>    -«Какая ягода, снег кругом?» - скажете вы.  Да, да, именно  свежей ягоды, из-под снега!  </a:t>
            </a:r>
          </a:p>
          <a:p>
            <a:r>
              <a:rPr lang="ru-RU" sz="1600" dirty="0" smtClean="0">
                <a:solidFill>
                  <a:srgbClr val="041BC8"/>
                </a:solidFill>
              </a:rPr>
              <a:t>    Наверное, вы припоминаете сказку, в которой злая женщина посылает зимой в лес маленькую девочку и приказывает ей принести свежих ягод. Добрый волшебник помогает девочке. Он совершает чудо, и  девочка из-под снега достает свежие красные ягоды.</a:t>
            </a:r>
          </a:p>
          <a:p>
            <a:r>
              <a:rPr lang="ru-RU" sz="1600" dirty="0" smtClean="0">
                <a:solidFill>
                  <a:srgbClr val="041BC8"/>
                </a:solidFill>
              </a:rPr>
              <a:t>    В нашем Предзимовье, ребята тоже совершили чудо, они помогли Снежинке  найти все шесть своих лучиков, которые сломались и растерялись  при  падении на землю. И как только к Снежинке вернулись лучи, нашлась и ягода под снегом.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66403"/>
            <a:ext cx="4248472" cy="3186354"/>
          </a:xfrm>
          <a:prstGeom prst="round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36" b="17003"/>
          <a:stretch/>
        </p:blipFill>
        <p:spPr bwMode="auto">
          <a:xfrm>
            <a:off x="4788024" y="3166402"/>
            <a:ext cx="4180221" cy="3186355"/>
          </a:xfrm>
          <a:prstGeom prst="round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69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0"/>
            <a:ext cx="871296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41BC8"/>
                </a:solidFill>
              </a:rPr>
              <a:t>Ребята разделились на две команды: «Снежинка» и </a:t>
            </a:r>
            <a:r>
              <a:rPr lang="ru-RU" sz="1600" smtClean="0">
                <a:solidFill>
                  <a:srgbClr val="041BC8"/>
                </a:solidFill>
              </a:rPr>
              <a:t>«</a:t>
            </a:r>
            <a:r>
              <a:rPr lang="ru-RU" sz="1600" smtClean="0">
                <a:solidFill>
                  <a:srgbClr val="041BC8"/>
                </a:solidFill>
              </a:rPr>
              <a:t>Снегурочка».</a:t>
            </a:r>
            <a:endParaRPr lang="ru-RU" sz="1600" dirty="0" smtClean="0">
              <a:solidFill>
                <a:srgbClr val="041BC8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</a:t>
            </a:r>
            <a:endParaRPr lang="ru-RU" dirty="0">
              <a:solidFill>
                <a:srgbClr val="041BC8"/>
              </a:solidFill>
            </a:endParaRPr>
          </a:p>
        </p:txBody>
      </p:sp>
      <p:pic>
        <p:nvPicPr>
          <p:cNvPr id="4" name="Picture 2" descr="E:\Фото с телефона Ноябрь 2020 -2\20201118_1149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32656"/>
            <a:ext cx="4080454" cy="3060341"/>
          </a:xfrm>
          <a:prstGeom prst="round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336388" y="3408541"/>
            <a:ext cx="2086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41BC8"/>
                </a:solidFill>
              </a:rPr>
              <a:t>Команда «Снежинка»</a:t>
            </a:r>
            <a:endParaRPr lang="ru-RU" sz="1600" dirty="0">
              <a:solidFill>
                <a:srgbClr val="041BC8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990" y="314655"/>
            <a:ext cx="4104456" cy="307834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6739" y="365412"/>
            <a:ext cx="4087034" cy="306527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17538" y="6538862"/>
            <a:ext cx="22049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41BC8"/>
                </a:solidFill>
              </a:rPr>
              <a:t>Команда «</a:t>
            </a:r>
            <a:r>
              <a:rPr lang="ru-RU" sz="1600" dirty="0" smtClean="0">
                <a:solidFill>
                  <a:srgbClr val="041BC8"/>
                </a:solidFill>
              </a:rPr>
              <a:t>Снегурочка»</a:t>
            </a:r>
            <a:endParaRPr lang="ru-RU" sz="1600" dirty="0">
              <a:solidFill>
                <a:srgbClr val="041BC8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780" y="3747096"/>
            <a:ext cx="3848875" cy="288665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31" t="14377" r="16068" b="21260"/>
          <a:stretch/>
        </p:blipFill>
        <p:spPr bwMode="auto">
          <a:xfrm>
            <a:off x="4788024" y="3747094"/>
            <a:ext cx="4091530" cy="277008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69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88640"/>
            <a:ext cx="86409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41BC8"/>
                </a:solidFill>
              </a:rPr>
              <a:t>      </a:t>
            </a:r>
            <a:r>
              <a:rPr lang="ru-RU" sz="1600" dirty="0" smtClean="0">
                <a:solidFill>
                  <a:srgbClr val="041BC8"/>
                </a:solidFill>
              </a:rPr>
              <a:t>В пути ребята побывали на «Снежной полянке – пуховой перине»,</a:t>
            </a:r>
          </a:p>
          <a:p>
            <a:r>
              <a:rPr lang="ru-RU" sz="1600" dirty="0" smtClean="0">
                <a:solidFill>
                  <a:srgbClr val="041BC8"/>
                </a:solidFill>
              </a:rPr>
              <a:t> «Поляне зимних примет»,  «Поляне зимних находок», «Поляне зимних гостей», «Поляне большой синицы» и «Поляне снежной книги зимы». </a:t>
            </a:r>
          </a:p>
          <a:p>
            <a:r>
              <a:rPr lang="ru-RU" sz="1600" dirty="0" smtClean="0">
                <a:solidFill>
                  <a:srgbClr val="041BC8"/>
                </a:solidFill>
              </a:rPr>
              <a:t>    Ребята достойно прошли все испытания, помогли Снежинке, а Снежинка помогла ребятам.</a:t>
            </a:r>
            <a:endParaRPr lang="ru-RU" sz="1600" dirty="0"/>
          </a:p>
        </p:txBody>
      </p:sp>
      <p:pic>
        <p:nvPicPr>
          <p:cNvPr id="4" name="Picture 3" descr="E:\Фото с телефона Ноябрь 2020 -2\20201118_113541.jpg"/>
          <p:cNvPicPr>
            <a:picLocks noChangeAspect="1" noChangeArrowheads="1"/>
          </p:cNvPicPr>
          <p:nvPr/>
        </p:nvPicPr>
        <p:blipFill>
          <a:blip r:embed="rId2" cstate="print"/>
          <a:srcRect l="18873" b="2222"/>
          <a:stretch>
            <a:fillRect/>
          </a:stretch>
        </p:blipFill>
        <p:spPr bwMode="auto">
          <a:xfrm>
            <a:off x="179512" y="4077072"/>
            <a:ext cx="2592288" cy="234325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23927" y="5880689"/>
            <a:ext cx="42283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41BC8"/>
                </a:solidFill>
              </a:rPr>
              <a:t> Команда «Снегурочка на «Поляне зимних примет»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3501008"/>
            <a:ext cx="18535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41BC8"/>
                </a:solidFill>
              </a:rPr>
              <a:t>Команда «Снежинка»</a:t>
            </a:r>
            <a:endParaRPr lang="ru-RU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66" r="5328"/>
          <a:stretch/>
        </p:blipFill>
        <p:spPr bwMode="auto">
          <a:xfrm>
            <a:off x="3190524" y="1508943"/>
            <a:ext cx="5695146" cy="4152305"/>
          </a:xfrm>
          <a:prstGeom prst="round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85642"/>
            <a:ext cx="2794097" cy="2095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>
                <a:alpha val="69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44" t="3527" r="1822" b="18963"/>
          <a:stretch/>
        </p:blipFill>
        <p:spPr bwMode="auto">
          <a:xfrm>
            <a:off x="237208" y="310461"/>
            <a:ext cx="8727280" cy="6214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>
                <a:alpha val="69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3284984"/>
            <a:ext cx="777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41BC8"/>
                </a:solidFill>
              </a:rPr>
              <a:t>Команда «Снежинка»  и Снегурочка» на «Снежной полянке – пуховой перине»</a:t>
            </a:r>
            <a:endParaRPr lang="ru-RU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288" y="143374"/>
            <a:ext cx="4241881" cy="3181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6585" y="183178"/>
            <a:ext cx="4135741" cy="3101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5705" y="3621119"/>
            <a:ext cx="4004653" cy="300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633" y="3680519"/>
            <a:ext cx="4156597" cy="311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69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3212976"/>
            <a:ext cx="67687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41BC8"/>
                </a:solidFill>
              </a:rPr>
              <a:t>Команда  «Снежинка» и «Снегурочка» на «Поляне зимних находок».</a:t>
            </a:r>
            <a:endParaRPr lang="ru-RU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303" y="255957"/>
            <a:ext cx="3924944" cy="294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5957"/>
            <a:ext cx="3977628" cy="298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51530"/>
            <a:ext cx="4061096" cy="3045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51530"/>
            <a:ext cx="4065185" cy="3048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>
                <a:alpha val="69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105835"/>
            <a:ext cx="87129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41BC8"/>
                </a:solidFill>
              </a:rPr>
              <a:t>Команда  «Снежинка» и «Снегурочка» на «Поляне  Большой синицы».</a:t>
            </a:r>
            <a:endParaRPr lang="ru-RU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838" y="161611"/>
            <a:ext cx="4026574" cy="301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45" b="11187"/>
          <a:stretch/>
        </p:blipFill>
        <p:spPr bwMode="auto">
          <a:xfrm>
            <a:off x="4608005" y="161610"/>
            <a:ext cx="4071438" cy="299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967" y="3444389"/>
            <a:ext cx="4348037" cy="326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7" y="3640516"/>
            <a:ext cx="4067943" cy="3050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>
                <a:alpha val="69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8891" y="3189577"/>
            <a:ext cx="87129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41BC8"/>
                </a:solidFill>
              </a:rPr>
              <a:t>Команда  «Снежинка» и «Снегурочка» на «Поляне  зимних  гостей».</a:t>
            </a:r>
            <a:endParaRPr lang="ru-RU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68" y="155469"/>
            <a:ext cx="3933821" cy="2950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847" y="155469"/>
            <a:ext cx="3937613" cy="295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308" y="3575087"/>
            <a:ext cx="4200067" cy="31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4001" y="3528131"/>
            <a:ext cx="3916122" cy="2937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507</Words>
  <Application>Microsoft Office PowerPoint</Application>
  <PresentationFormat>Экран (4:3)</PresentationFormat>
  <Paragraphs>44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ДОУ</dc:creator>
  <cp:lastModifiedBy>Борис</cp:lastModifiedBy>
  <cp:revision>24</cp:revision>
  <dcterms:modified xsi:type="dcterms:W3CDTF">2020-11-19T11:52:06Z</dcterms:modified>
</cp:coreProperties>
</file>